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6" r:id="rId1"/>
  </p:sldMasterIdLst>
  <p:notesMasterIdLst>
    <p:notesMasterId r:id="rId20"/>
  </p:notesMasterIdLst>
  <p:sldIdLst>
    <p:sldId id="256" r:id="rId2"/>
    <p:sldId id="261" r:id="rId3"/>
    <p:sldId id="257" r:id="rId4"/>
    <p:sldId id="262" r:id="rId5"/>
    <p:sldId id="263" r:id="rId6"/>
    <p:sldId id="272" r:id="rId7"/>
    <p:sldId id="264" r:id="rId8"/>
    <p:sldId id="278" r:id="rId9"/>
    <p:sldId id="265" r:id="rId10"/>
    <p:sldId id="266" r:id="rId11"/>
    <p:sldId id="267" r:id="rId12"/>
    <p:sldId id="268" r:id="rId13"/>
    <p:sldId id="269" r:id="rId14"/>
    <p:sldId id="279" r:id="rId15"/>
    <p:sldId id="280" r:id="rId16"/>
    <p:sldId id="273" r:id="rId17"/>
    <p:sldId id="274" r:id="rId18"/>
    <p:sldId id="27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3BE"/>
    <a:srgbClr val="008080"/>
    <a:srgbClr val="009999"/>
    <a:srgbClr val="81BDFF"/>
    <a:srgbClr val="5DD5FF"/>
    <a:srgbClr val="FF9933"/>
    <a:srgbClr val="9EFF29"/>
    <a:srgbClr val="003635"/>
    <a:srgbClr val="00217E"/>
    <a:srgbClr val="6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188" y="3303638"/>
            <a:ext cx="8008376" cy="95127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188" y="4254909"/>
            <a:ext cx="8001000" cy="678426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58518"/>
            <a:ext cx="8259098" cy="763526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614948"/>
            <a:ext cx="8246070" cy="3163527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344" y="406537"/>
            <a:ext cx="680559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36" y="1143000"/>
            <a:ext cx="6828503" cy="354549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832084"/>
            <a:ext cx="8093365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7366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20902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7366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20902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839" y="1741335"/>
            <a:ext cx="7593495" cy="1042206"/>
          </a:xfr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ТЕХНИЧКА ШКОЛА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logo11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075" y="1047750"/>
            <a:ext cx="1919851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9737"/>
            <a:ext cx="8229600" cy="62815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МАШИНБРАВАР</a:t>
            </a:r>
            <a:endParaRPr lang="en-US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07" y="1207698"/>
            <a:ext cx="5593742" cy="3782353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Током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школовања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упознаје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Начинима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материјалима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које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користе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практичној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примени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алата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уређаја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прибора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ерминологији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шеми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коришћења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техничких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цртежа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шема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веза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монтажи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одржавању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опреме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отклањању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кварова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њима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заштите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раду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као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основна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знања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различитим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техникама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заваривања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sr-Cyrl-R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Одржавање и сервис алатних машина и обрада </a:t>
            </a:r>
            <a:r>
              <a:rPr lang="sr-Cyrl-RS" altLang="en-US" sz="19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машинских делова 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 алатним машинама.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Практична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настава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је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обавезна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током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трогодишњег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образовања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подразумева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већи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број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часова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радној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недељи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у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радионицама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990024" y="182880"/>
            <a:ext cx="2776956" cy="4807171"/>
            <a:chOff x="5990024" y="182880"/>
            <a:chExt cx="2776956" cy="4807171"/>
          </a:xfrm>
        </p:grpSpPr>
        <p:pic>
          <p:nvPicPr>
            <p:cNvPr id="4" name="Picture 16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0024" y="182880"/>
              <a:ext cx="2776956" cy="1890588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1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9157" y="2361537"/>
              <a:ext cx="1658690" cy="2628514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42" y="824361"/>
            <a:ext cx="3669527" cy="3363400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После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завршетка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школе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Ученици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имају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могућност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даљег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стручног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усавршавања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струковним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студијама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Могу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машинским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радионицама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започну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властити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бизнис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огу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у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великим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предузећима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које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баве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поправком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одржавањем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или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монтажом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65523" y="520804"/>
            <a:ext cx="4615629" cy="3970514"/>
            <a:chOff x="4198288" y="520804"/>
            <a:chExt cx="4615629" cy="397051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2" name="Group 1"/>
            <p:cNvGrpSpPr/>
            <p:nvPr/>
          </p:nvGrpSpPr>
          <p:grpSpPr>
            <a:xfrm>
              <a:off x="4198288" y="2501295"/>
              <a:ext cx="4615629" cy="1990023"/>
              <a:chOff x="4198288" y="2501295"/>
              <a:chExt cx="4615629" cy="1990023"/>
            </a:xfrm>
          </p:grpSpPr>
          <p:pic>
            <p:nvPicPr>
              <p:cNvPr id="5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98288" y="2501295"/>
                <a:ext cx="1995778" cy="1982072"/>
              </a:xfrm>
              <a:prstGeom prst="rect">
                <a:avLst/>
              </a:prstGeom>
              <a:noFill/>
              <a:ln w="36000">
                <a:solidFill>
                  <a:schemeClr val="bg1"/>
                </a:solidFill>
                <a:round/>
                <a:headEnd/>
                <a:tailEnd/>
              </a:ln>
            </p:spPr>
          </p:pic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14644" y="2511443"/>
                <a:ext cx="2299273" cy="1979875"/>
              </a:xfrm>
              <a:prstGeom prst="rect">
                <a:avLst/>
              </a:prstGeom>
              <a:noFill/>
              <a:ln w="36000">
                <a:solidFill>
                  <a:schemeClr val="bg1"/>
                </a:solidFill>
                <a:round/>
                <a:headEnd/>
                <a:tailEnd/>
              </a:ln>
            </p:spPr>
          </p:pic>
        </p:grp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37066" y="520804"/>
              <a:ext cx="2138073" cy="1731579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</p:grp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77243"/>
            <a:ext cx="2854582" cy="62815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sr-Cyrl-R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ЗАВАРИВАЧ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0" y="1313894"/>
            <a:ext cx="5666415" cy="3166838"/>
          </a:xfrm>
          <a:solidFill>
            <a:schemeClr val="bg1">
              <a:alpha val="50000"/>
            </a:schemeClr>
          </a:solidFill>
        </p:spPr>
        <p:txBody>
          <a:bodyPr>
            <a:normAutofit fontScale="92500"/>
          </a:bodyPr>
          <a:lstStyle/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Заваривач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спаја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делове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материјала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једну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компактну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целину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Учествује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изради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високооптерећених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конструкција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као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изради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предмета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широку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потрошњу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Посао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обавља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према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одговарајућој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техничко-технолошкој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документацији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описима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техничким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цртежима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скицама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којом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су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одређени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начин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заваривања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алат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заштитна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средства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Поступци заваривања: 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MIG/MAG, TIG, REL.</a:t>
            </a: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Због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специфичности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заваривачког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посла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посебна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пажња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посвећује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примени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мера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заштите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раду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4" name="Picture 1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9158" y="700474"/>
            <a:ext cx="2763136" cy="3132815"/>
          </a:xfrm>
          <a:prstGeom prst="rect">
            <a:avLst/>
          </a:prstGeom>
          <a:noFill/>
          <a:ln w="36000">
            <a:solidFill>
              <a:schemeClr val="bg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63" y="730251"/>
            <a:ext cx="2972187" cy="2254249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После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завршетка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школе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r-Cyrl-RS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None/>
            </a:pP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ученици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могу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да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раде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у:</a:t>
            </a:r>
          </a:p>
          <a:p>
            <a:pPr lvl="0"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Металопрерађивачкој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Ауто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авио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индустрији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Бродоградњи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Грађевинарству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Процесној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индустрији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endParaRPr lang="en-U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62299" y="781050"/>
            <a:ext cx="5732929" cy="3772993"/>
            <a:chOff x="2951631" y="763094"/>
            <a:chExt cx="5943598" cy="3790949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15350" y="763094"/>
              <a:ext cx="3416160" cy="1823818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" name="Group 1"/>
            <p:cNvGrpSpPr/>
            <p:nvPr/>
          </p:nvGrpSpPr>
          <p:grpSpPr>
            <a:xfrm>
              <a:off x="2951631" y="2784108"/>
              <a:ext cx="5943598" cy="1769935"/>
              <a:chOff x="2951631" y="2862577"/>
              <a:chExt cx="5943598" cy="1769935"/>
            </a:xfrm>
          </p:grpSpPr>
          <p:pic>
            <p:nvPicPr>
              <p:cNvPr id="4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51631" y="2862577"/>
                <a:ext cx="2803710" cy="1768945"/>
              </a:xfrm>
              <a:prstGeom prst="rect">
                <a:avLst/>
              </a:prstGeom>
              <a:noFill/>
              <a:ln w="360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43600" y="2866855"/>
                <a:ext cx="2951629" cy="1765657"/>
              </a:xfrm>
              <a:prstGeom prst="rect">
                <a:avLst/>
              </a:prstGeom>
              <a:noFill/>
              <a:ln w="360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6295" y="1121435"/>
            <a:ext cx="6135494" cy="3899140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Шта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ради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амостално склапа рачунар, тестира хардвер и отклања кварове.</a:t>
            </a:r>
          </a:p>
          <a:p>
            <a:pPr algn="l">
              <a:buFont typeface="Wingdings" pitchFamily="2" charset="2"/>
              <a:buChar char="Ø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Инсталира и конфигурише оперативни систем, додатни софтвер и хардверске уређаје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Надзор, надоградњу и одржавање  рачунарских система.</a:t>
            </a:r>
          </a:p>
          <a:p>
            <a:pPr algn="l">
              <a:buFont typeface="Wingdings" pitchFamily="2" charset="2"/>
              <a:buChar char="Ø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Конфигурише, повезује и проверава функционалност ЛАН мреже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sr-Latn-R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програмском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пакету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MS Office-a (Word, Excel, PowerPoint, Access ...).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Користи Интернет сервисе.</a:t>
            </a:r>
          </a:p>
          <a:p>
            <a:pPr algn="l">
              <a:buFont typeface="Wingdings" pitchFamily="2" charset="2"/>
              <a:buChar char="Ø"/>
            </a:pP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рограмира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 C</a:t>
            </a:r>
            <a:r>
              <a:rPr lang="sr-Latn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C++</a:t>
            </a:r>
            <a:r>
              <a:rPr lang="sr-Latn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Visual C, C#</a:t>
            </a: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Kонфигурише/програмира једноставан </a:t>
            </a:r>
            <a:r>
              <a:rPr lang="sr-Latn-R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R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систем са микроконтролером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endParaRPr lang="ru-RU" sz="1800" dirty="0">
              <a:solidFill>
                <a:schemeClr val="tx1"/>
              </a:solidFill>
            </a:endParaRPr>
          </a:p>
          <a:p>
            <a:pPr algn="l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sr-Cyrl-R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indent="-339725" algn="l">
              <a:spcBef>
                <a:spcPts val="475"/>
              </a:spcBef>
              <a:buClr>
                <a:srgbClr val="E9B913"/>
              </a:buClr>
              <a:buSzPct val="30000"/>
              <a:buNone/>
            </a:pPr>
            <a:endParaRPr lang="sr-Cyrl-RS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01317"/>
            <a:ext cx="8259098" cy="763526"/>
          </a:xfrm>
        </p:spPr>
        <p:txBody>
          <a:bodyPr>
            <a:noAutofit/>
          </a:bodyPr>
          <a:lstStyle/>
          <a:p>
            <a:pPr algn="l"/>
            <a: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ЕЛЕКТРОТЕХНИЧАР РАЧУНАРА</a:t>
            </a:r>
            <a:r>
              <a:rPr lang="en-US" altLang="en-US" sz="2800" dirty="0">
                <a:solidFill>
                  <a:schemeClr val="bg1"/>
                </a:solidFill>
              </a:rPr>
              <a:t/>
            </a:r>
            <a:br>
              <a:rPr lang="en-US" alt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544" y="3994427"/>
            <a:ext cx="4097553" cy="994769"/>
          </a:xfrm>
          <a:prstGeom prst="rect">
            <a:avLst/>
          </a:prstGeom>
          <a:noFill/>
          <a:ln w="36000">
            <a:solidFill>
              <a:schemeClr val="bg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Резултат слика за hard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5691" y="1975333"/>
            <a:ext cx="2467155" cy="16454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4536" y="431321"/>
            <a:ext cx="4738015" cy="3631721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indent="-339725" algn="l">
              <a:spcBef>
                <a:spcPts val="475"/>
              </a:spcBef>
              <a:buClr>
                <a:srgbClr val="E9B913"/>
              </a:buClr>
              <a:buSzPct val="30000"/>
              <a:buNone/>
            </a:pP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Након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завршетка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школовања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? 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None/>
            </a:pPr>
            <a:r>
              <a:rPr lang="x-none" sz="1800" spc="-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Постоји проходност </a:t>
            </a:r>
            <a:r>
              <a:rPr lang="sr-Cyrl-RS" sz="18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за</a:t>
            </a:r>
            <a:r>
              <a:rPr lang="x-none" sz="1800" spc="-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 све факултете, више</a:t>
            </a:r>
            <a:endParaRPr lang="sr-Cyrl-RS" sz="1800" spc="-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Arial Unicode MS"/>
              <a:cs typeface="Calibri" pitchFamily="34" charset="0"/>
            </a:endParaRPr>
          </a:p>
          <a:p>
            <a:pPr algn="l">
              <a:buNone/>
            </a:pPr>
            <a:r>
              <a:rPr lang="x-none" sz="1800" spc="-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техничке школе и</a:t>
            </a:r>
            <a:r>
              <a:rPr lang="sr-Cyrl-RS" sz="18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 </a:t>
            </a:r>
            <a:r>
              <a:rPr lang="x-none" sz="1800" spc="-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факултете</a:t>
            </a:r>
            <a:r>
              <a:rPr lang="sr-Cyrl-RS" sz="19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.</a:t>
            </a:r>
            <a:endParaRPr lang="x-none" sz="1900" spc="-1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sr-Cyrl-RS" sz="1800" b="1" spc="-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Arial Unicode MS"/>
              <a:cs typeface="Calibri" pitchFamily="34" charset="0"/>
            </a:endParaRPr>
          </a:p>
          <a:p>
            <a:pPr lvl="0" algn="l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x-none" sz="2000" b="1" spc="-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Могући послови:</a:t>
            </a:r>
            <a:endParaRPr lang="x-none" sz="2000" b="1" spc="-1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16000" indent="-215640" algn="l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sr-Cyrl-RS" sz="18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  </a:t>
            </a:r>
            <a:r>
              <a:rPr lang="x-none" sz="1800" spc="-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Програмери</a:t>
            </a:r>
            <a:endParaRPr lang="x-none" sz="1800" spc="-1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16000" lvl="0" indent="-215640" algn="l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sr-Cyrl-RS" sz="18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  </a:t>
            </a:r>
            <a:r>
              <a:rPr lang="x-none" sz="1800" spc="-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Обрада података</a:t>
            </a:r>
            <a:endParaRPr lang="x-none" sz="1800" spc="-1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16000" lvl="0" indent="-215640" algn="l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sr-Cyrl-RS" sz="18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  </a:t>
            </a:r>
            <a:r>
              <a:rPr lang="x-none" sz="1800" spc="-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Администратори рачунарских мрежа</a:t>
            </a:r>
            <a:r>
              <a:rPr lang="sr-Cyrl-RS" sz="18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.</a:t>
            </a:r>
            <a:endParaRPr lang="x-none" sz="1800" spc="-1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16000" lvl="0" indent="-215640" algn="l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sr-Cyrl-RS" sz="18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  </a:t>
            </a:r>
            <a:r>
              <a:rPr lang="x-none" sz="1800" spc="-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Вођење различитих процеса у индустрији</a:t>
            </a:r>
            <a:r>
              <a:rPr lang="sr-Cyrl-RS" sz="18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.</a:t>
            </a:r>
            <a:endParaRPr lang="x-none" sz="1800" spc="-1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16000" lvl="0" indent="-215640" algn="l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sr-Cyrl-RS" sz="18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  </a:t>
            </a:r>
            <a:r>
              <a:rPr lang="x-none" sz="1800" spc="-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Сервис и продаја рачунара</a:t>
            </a:r>
            <a:r>
              <a:rPr lang="sr-Cyrl-RS" sz="18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rial Unicode MS"/>
                <a:cs typeface="Calibri" pitchFamily="34" charset="0"/>
              </a:rPr>
              <a:t>.</a:t>
            </a:r>
            <a:endParaRPr lang="x-none" sz="1800" spc="-1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None/>
            </a:pPr>
            <a:endParaRPr lang="vi-VN" sz="1800" dirty="0">
              <a:solidFill>
                <a:schemeClr val="tx1"/>
              </a:solidFill>
            </a:endParaRPr>
          </a:p>
        </p:txBody>
      </p:sp>
      <p:pic>
        <p:nvPicPr>
          <p:cNvPr id="5" name="Picture 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3851" y="462493"/>
            <a:ext cx="2388872" cy="3116528"/>
          </a:xfrm>
          <a:prstGeom prst="rect">
            <a:avLst/>
          </a:prstGeom>
          <a:noFill/>
          <a:ln w="36000">
            <a:solidFill>
              <a:schemeClr val="bg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5015712" y="3723790"/>
            <a:ext cx="3911060" cy="1158762"/>
            <a:chOff x="4117484" y="3455787"/>
            <a:chExt cx="4809342" cy="15602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7" name="Picture 2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020" y="3455787"/>
              <a:ext cx="2283806" cy="1560255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2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7484" y="3459743"/>
              <a:ext cx="2332757" cy="1551871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8489"/>
            <a:ext cx="9144000" cy="699716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sr-Cyrl-R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RS" sz="3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ЕЛЕКТРОТЕХНИЧАР ИНФОРМАЦИОНИХ ТЕХНОЛОГИЈА – ДУАЛНО ОБРАЗОВАЊЕ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7284" y="1259457"/>
            <a:ext cx="3314655" cy="2544792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sr-Cyrl-R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Шта је дуално образовање?</a:t>
            </a:r>
          </a:p>
          <a:p>
            <a:pPr algn="l">
              <a:buFont typeface="Wingdings" pitchFamily="2" charset="2"/>
              <a:buChar char="Ø"/>
            </a:pPr>
            <a:r>
              <a:rPr lang="sr-Cyrl-R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Образовање које ученици стичу на два места, у школи и у реалном окружењу у компанијама. </a:t>
            </a:r>
          </a:p>
          <a:p>
            <a:pPr algn="l">
              <a:buFont typeface="Wingdings" pitchFamily="2" charset="2"/>
              <a:buChar char="Ø"/>
            </a:pPr>
            <a:r>
              <a:rPr lang="sr-Cyrl-R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Послодавац је у обавези да ученику обезбеди финансијску и материјалну надокнаду.</a:t>
            </a:r>
            <a:endParaRPr lang="sr-Latn-RS"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None/>
            </a:pPr>
            <a:endParaRPr lang="sr-Cyrl-R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828" y="1259230"/>
            <a:ext cx="2846719" cy="34778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ru-RU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Циљ стручног </a:t>
            </a:r>
            <a:r>
              <a:rPr lang="sr-Latn-R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ru-RU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бразовања</a:t>
            </a:r>
            <a:r>
              <a:rPr lang="sr-Latn-R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sr-Latn-RS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sr-Latn-R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ru-RU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способљавање ученика за учешће у изради софтверских апликација, креирање и развијање база података, статичких и динамичких веб презентација и одржавање </a:t>
            </a:r>
            <a:br>
              <a:rPr lang="ru-RU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 проверу сигурности информационих система.</a:t>
            </a:r>
          </a:p>
          <a:p>
            <a:pPr>
              <a:buClr>
                <a:schemeClr val="tx1"/>
              </a:buClr>
              <a:buSzPct val="100000"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8594" y="1259458"/>
            <a:ext cx="2553263" cy="34764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sr-Cyrl-R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Могућности запослења?</a:t>
            </a:r>
            <a:endParaRPr lang="sr-Cyrl-RS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сваком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предузећу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станови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агенцији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банци</a:t>
            </a: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...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r-Cyrl-RS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фирмама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развој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софтвера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трећа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лица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sr-Cyrl-RS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М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огу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раде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као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фрееленсер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-и,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од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куће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потребе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многих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компанија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свету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било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где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они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лоцирани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11" name="Picture 10" descr="tehnologija-310x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30" y="3864634"/>
            <a:ext cx="2192023" cy="116672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965"/>
            <a:ext cx="9144000" cy="691763"/>
          </a:xfrm>
        </p:spPr>
        <p:txBody>
          <a:bodyPr>
            <a:noAutofit/>
          </a:bodyPr>
          <a:lstStyle/>
          <a:p>
            <a:pPr algn="l"/>
            <a: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ЕЛЕКТРОТЕХНИЧАР </a:t>
            </a:r>
            <a:r>
              <a:rPr lang="sr-Cyrl-R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ИНФОРМАЦИОНИХ ТЕХНОЛОГИЈА (</a:t>
            </a:r>
            <a:r>
              <a:rPr lang="sr-Cyrl-R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ДУАЛНО ОБРАЗОВАЊЕ</a:t>
            </a:r>
            <a:r>
              <a:rPr lang="sr-Cyrl-R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en-US" altLang="en-US" sz="2800" dirty="0">
                <a:solidFill>
                  <a:schemeClr val="bg1"/>
                </a:solidFill>
              </a:rPr>
              <a:t/>
            </a:r>
            <a:br>
              <a:rPr lang="en-US" alt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69" y="1022350"/>
            <a:ext cx="4820946" cy="3886080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Шта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ради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Постављање и одржавање оперативног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система рачунара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Kреирање, одржавање, ажурирање садржаја и провера сигурности платформи за Интернет сервисе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Израда десктоп апликација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Израда статичких и динамичких веб презентације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sr-Latn-R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Израда веб</a:t>
            </a:r>
            <a:r>
              <a:rPr lang="sr-Latn-R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апликација и њихово имплементирање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Kреирање, моделовање и развијање база података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Одржавање и провера сигурности информационих система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sr-Latn-R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Резултат слика за veb aplikaci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8981" y="1295993"/>
            <a:ext cx="3133898" cy="33084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095" y="675161"/>
            <a:ext cx="6754505" cy="6401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sr-Cyrl-RS" altLang="en-US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sr-Cyrl-RS" altLang="en-US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ТЕХНИЧКА ШКОЛА ЖЕЛЕЗНИК</a:t>
            </a:r>
            <a:r>
              <a:rPr lang="en-US" alt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222" y="1276686"/>
            <a:ext cx="7194741" cy="329676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Техничка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школа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налази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Железнику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 </a:t>
            </a: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улици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Југословенска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4</a:t>
            </a:r>
            <a:r>
              <a:rPr lang="sr-Cyrl-R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None/>
            </a:pP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До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школе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може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стићи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аутобусима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54, 55, 58</a:t>
            </a:r>
            <a:endParaRPr lang="en-U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88, 511, 512, 521</a:t>
            </a:r>
          </a:p>
          <a:p>
            <a:pPr algn="l">
              <a:buFont typeface="Wingdings" pitchFamily="2" charset="2"/>
              <a:buChar char="Ø"/>
            </a:pPr>
            <a:endParaRPr lang="en-U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None/>
            </a:pP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Телефони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школе</a:t>
            </a:r>
            <a:r>
              <a:rPr lang="sr-Cyrl-R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6571-032</a:t>
            </a:r>
            <a:endParaRPr lang="en-U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6572-175</a:t>
            </a:r>
          </a:p>
          <a:p>
            <a:pPr algn="l">
              <a:buFont typeface="Wingdings" pitchFamily="2" charset="2"/>
              <a:buChar char="Ø"/>
            </a:pPr>
            <a:endParaRPr lang="sr-Cyrl-RS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6579" y="1843143"/>
            <a:ext cx="2265722" cy="2520563"/>
          </a:xfrm>
          <a:prstGeom prst="rect">
            <a:avLst/>
          </a:prstGeom>
          <a:solidFill>
            <a:schemeClr val="bg1"/>
          </a:solidFill>
          <a:ln w="936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ogo11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600" y="240341"/>
            <a:ext cx="1208842" cy="4523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9249" y="4484070"/>
            <a:ext cx="8009742" cy="640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pc="-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x-none" sz="2000" b="1" spc="-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www.tszeleznik.edu.rs</a:t>
            </a: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7541"/>
            <a:ext cx="8229600" cy="61205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ТЕХНИЧКА ШКОЛА ДАНАС</a:t>
            </a:r>
            <a:endParaRPr lang="en-US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9217" y="2292355"/>
            <a:ext cx="2514972" cy="74570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40</a:t>
            </a:r>
            <a:r>
              <a:rPr lang="sr-Cyrl-R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ученика</a:t>
            </a:r>
            <a:endParaRPr lang="en-US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45 </a:t>
            </a:r>
            <a:r>
              <a:rPr lang="en-US" alt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наставника</a:t>
            </a:r>
            <a:endParaRPr lang="en-US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082" y="2844800"/>
            <a:ext cx="2944367" cy="1941123"/>
          </a:xfrm>
          <a:prstGeom prst="rect">
            <a:avLst/>
          </a:prstGeom>
          <a:noFill/>
          <a:ln w="360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277" y="417797"/>
            <a:ext cx="2973788" cy="1971000"/>
          </a:xfrm>
          <a:prstGeom prst="rect">
            <a:avLst/>
          </a:prstGeom>
          <a:noFill/>
          <a:ln w="360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6563"/>
            <a:ext cx="4984954" cy="45408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alt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/>
            </a:r>
            <a:br>
              <a:rPr lang="en-US" alt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</a:br>
            <a:r>
              <a:rPr lang="en-US" altLang="en-US" sz="3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ТЕХНИЧКА ШКОЛА ДАНАС</a:t>
            </a:r>
            <a:r>
              <a:rPr lang="en-US" altLang="en-US" sz="31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1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96" y="1478980"/>
            <a:ext cx="3841890" cy="3015382"/>
          </a:xfrm>
          <a:solidFill>
            <a:schemeClr val="bg1">
              <a:alpha val="50000"/>
            </a:schemeClr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algn="l">
              <a:buNone/>
            </a:pPr>
            <a:r>
              <a:rPr lang="sr-Cyrl-R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 5050 </a:t>
            </a:r>
            <a:r>
              <a:rPr lang="en-US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altLang="en-US" sz="8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sr-Cyrl-RS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налази се:</a:t>
            </a: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26 учионица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3 кабинета </a:t>
            </a:r>
            <a:r>
              <a:rPr lang="en-U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CNC </a:t>
            </a:r>
            <a:r>
              <a:rPr lang="sr-Cyrl-R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технологије</a:t>
            </a: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5 рачунарских кабинета</a:t>
            </a: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3 радионице</a:t>
            </a: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2 кабинета мерења у електротехници</a:t>
            </a:r>
            <a:endParaRPr lang="en-US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Кабинет природних наука</a:t>
            </a: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Библиотека </a:t>
            </a: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Фискултурна сала</a:t>
            </a: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Свечана сала</a:t>
            </a:r>
            <a:endParaRPr lang="sr-Cyrl-RS" alt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sr-Cyrl-RS" altLang="en-US" sz="55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sr-Cyrl-RS" altLang="en-US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sr-Cyrl-RS" altLang="en-US" sz="3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sr-Cyrl-RS" altLang="en-US" sz="2400" baseline="30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82177" y="174631"/>
            <a:ext cx="3880160" cy="4604103"/>
            <a:chOff x="4882177" y="174631"/>
            <a:chExt cx="3880160" cy="4604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9809" y="3400262"/>
              <a:ext cx="1750391" cy="1378472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4800">
              <a:off x="7132005" y="1811908"/>
              <a:ext cx="1611757" cy="1217373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3200">
              <a:off x="4882177" y="174631"/>
              <a:ext cx="1765145" cy="1204300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8223" y="3403160"/>
              <a:ext cx="1614114" cy="1375573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5200">
              <a:off x="4909358" y="1779938"/>
              <a:ext cx="1737969" cy="1242155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22359" y="185660"/>
              <a:ext cx="1621884" cy="1205817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6859"/>
            <a:ext cx="5868063" cy="43557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sr-Cyrl-R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ПОДРУЧЈА РАДА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7099" y="1263695"/>
            <a:ext cx="4930739" cy="3748252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 lvl="0" algn="l">
              <a:buNone/>
            </a:pPr>
            <a:r>
              <a:rPr lang="sr-Cyrl-R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Машинство и обрада метала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0"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Машински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техничар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компјутерско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конструисање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– четворогодишње занимање.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Техничар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компјутерско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управљање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CNC 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машинама – четворогодишње занимање. </a:t>
            </a: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Машинбравар – трогодишње занимање. </a:t>
            </a: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Заваривач – трогодишње занимање.</a:t>
            </a:r>
          </a:p>
          <a:p>
            <a:pPr lvl="0" algn="l">
              <a:buNone/>
            </a:pPr>
            <a:r>
              <a:rPr lang="sr-Cyrl-R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Електротехника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sr-Cyrl-RS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Електротехничар рачунара – четворогодишње занимање.</a:t>
            </a: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Електротехничар информационих технологија, дуално образовање – четворогодишње занимање.  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30531" y="485882"/>
            <a:ext cx="3305689" cy="4302798"/>
            <a:chOff x="5430531" y="360726"/>
            <a:chExt cx="3305689" cy="43027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1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61001" y="2637282"/>
              <a:ext cx="1468248" cy="2026242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8" name="Picture 1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0531" y="360726"/>
              <a:ext cx="1529188" cy="1876506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9" name="Picture 1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7032" y="2619947"/>
              <a:ext cx="1529188" cy="2043577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10" name="Picture 1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94332" y="792382"/>
              <a:ext cx="1491857" cy="1076550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</p:grp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1"/>
            <a:ext cx="8229600" cy="31010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altLang="en-US" sz="3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МАШИНСКИ ТЕХНИЧАР </a:t>
            </a:r>
            <a:br>
              <a:rPr lang="en-US" altLang="en-US" sz="3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altLang="en-US" sz="3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 КОМПЈУТЕРСКО  КОНСТРУИСАЊЕ</a:t>
            </a:r>
            <a:r>
              <a:rPr lang="en-U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78" y="1992585"/>
            <a:ext cx="2828622" cy="2274573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Шта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ради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None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Пројектује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компјутеру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у</a:t>
            </a:r>
            <a:endParaRPr lang="sr-Cyrl-R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None/>
            </a:pP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софтверским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пакетима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AutoCAD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SolidWorks</a:t>
            </a:r>
            <a:endParaRPr lang="sr-Cyrl-R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ProEngineer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SolidEdge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9631" y="1577237"/>
            <a:ext cx="3461349" cy="320087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Зашто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определити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ово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занимање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sr-Cyrl-RS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sr-Cyrl-R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Могућност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запослења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струци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sr-Cyrl-RS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sr-Cyrl-R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Наставак школовања на </a:t>
            </a:r>
          </a:p>
          <a:p>
            <a:pPr marL="285750" indent="-285750">
              <a:buClr>
                <a:schemeClr val="tx1"/>
              </a:buClr>
            </a:pPr>
            <a:r>
              <a:rPr lang="sr-Cyrl-R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факултетима и високим школама </a:t>
            </a:r>
          </a:p>
          <a:p>
            <a:pPr marL="285750" indent="-285750">
              <a:buClr>
                <a:schemeClr val="tx1"/>
              </a:buClr>
            </a:pPr>
            <a:r>
              <a:rPr lang="sr-Cyrl-R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струковних студија.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sr-Cyrl-R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Могућност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стручно</a:t>
            </a:r>
            <a:r>
              <a:rPr lang="sr-Cyrl-R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г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усавршавања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sr-Cyrl-RS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sr-Cyrl-R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Могућност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вођења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самосталног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предузећа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15674" y="137689"/>
            <a:ext cx="1969968" cy="4901837"/>
            <a:chOff x="6615674" y="137689"/>
            <a:chExt cx="1969968" cy="49018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reduktor odvojen.wmv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15674" y="3512875"/>
              <a:ext cx="1969968" cy="1526651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3702" y="137689"/>
              <a:ext cx="1908311" cy="1690359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9" name="reduktor odvojen.wmv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73222" y="2026147"/>
              <a:ext cx="1709991" cy="1282279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</p:grp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63" y="876299"/>
            <a:ext cx="5677287" cy="3566305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pPr lvl="0"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Израда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техничке документације за машинске делове који се производе на 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CNC 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машинама. </a:t>
            </a:r>
          </a:p>
          <a:p>
            <a:pPr lvl="0" algn="l">
              <a:buFont typeface="Wingdings" pitchFamily="2" charset="2"/>
              <a:buChar char="Ø"/>
            </a:pP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Дизајнирање машинских делова и склопова.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Конструкција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обликовање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делова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алата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ливење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пластике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Дизајнирање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авиона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аутомобила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Раду у п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редузећ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има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радиониц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ама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које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баве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челичним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браварским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конструкцијама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 у п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редузећ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има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израду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беле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технике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радиониц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ама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обликовање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израду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делова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од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лима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 у п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редузећ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има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израду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дизајн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намештаја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 у п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редузећ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има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израду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дизајн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накита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29511" y="345507"/>
            <a:ext cx="1514832" cy="4362329"/>
            <a:chOff x="6677504" y="435169"/>
            <a:chExt cx="1514832" cy="4362329"/>
          </a:xfr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grpSpPr>
        <p:pic>
          <p:nvPicPr>
            <p:cNvPr id="5" name="Picture 2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81097" y="435169"/>
              <a:ext cx="1507646" cy="127091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" name="Picture 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77504" y="1932911"/>
              <a:ext cx="1514832" cy="127668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7" name="Picture 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81098" y="3436432"/>
              <a:ext cx="1507645" cy="136106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1450" y="376363"/>
            <a:ext cx="6631675" cy="31010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alt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стицању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дипломе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могућности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рад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су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следеће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5785"/>
            <a:ext cx="6441743" cy="53349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sr-Cyrl-RS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altLang="en-US" sz="3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ТЕХНИЧАР КОМПЈУТЕРСКИ УПРАВЉАНИХ МАШИНА</a:t>
            </a:r>
            <a:r>
              <a:rPr lang="en-US" altLang="en-US" dirty="0">
                <a:solidFill>
                  <a:schemeClr val="bg1"/>
                </a:solidFill>
              </a:rPr>
              <a:t/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48" y="1302589"/>
            <a:ext cx="3939871" cy="370686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altLang="en-US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Настава</a:t>
            </a:r>
            <a:r>
              <a:rPr lang="en-US" alt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0" algn="l"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Одржава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савремено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опремљеним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учионицама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кабинетима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радионицама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Ученицима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пружа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потпуно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информатичко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образовање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Рад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програмимa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AutoCAD,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SolidWorks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ProEngineer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Програмирање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рад на 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CNC 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машинама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Mastercam</a:t>
            </a:r>
            <a:r>
              <a:rPr lang="sr-Cyrl-R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софтверским пакетом.</a:t>
            </a:r>
            <a:endParaRPr lang="sr-Cyrl-RS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Израда делова 3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 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штампачем.</a:t>
            </a:r>
          </a:p>
          <a:p>
            <a:pPr>
              <a:buNone/>
            </a:pPr>
            <a:endParaRPr lang="en-US" alt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599400">
            <a:off x="5607097" y="184482"/>
            <a:ext cx="1827213" cy="1444625"/>
          </a:xfrm>
          <a:prstGeom prst="rect">
            <a:avLst/>
          </a:prstGeom>
          <a:noFill/>
          <a:ln w="36000">
            <a:solidFill>
              <a:schemeClr val="bg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99400">
            <a:off x="5618138" y="1887112"/>
            <a:ext cx="1798638" cy="1438275"/>
          </a:xfrm>
          <a:prstGeom prst="rect">
            <a:avLst/>
          </a:prstGeom>
          <a:noFill/>
          <a:ln w="36000">
            <a:solidFill>
              <a:schemeClr val="bg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599400">
            <a:off x="5622310" y="3571022"/>
            <a:ext cx="1797050" cy="1438275"/>
          </a:xfrm>
          <a:prstGeom prst="rect">
            <a:avLst/>
          </a:prstGeom>
          <a:noFill/>
          <a:ln w="36000">
            <a:solidFill>
              <a:schemeClr val="bg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2049" y="1498943"/>
            <a:ext cx="5350232" cy="2452084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У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школи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постоје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три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 CNC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кабинета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са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следећом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 </a:t>
            </a:r>
            <a:r>
              <a:rPr lang="en-US" alt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опремом</a:t>
            </a: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4" charset="-122"/>
              </a:rPr>
              <a:t>:</a:t>
            </a:r>
            <a:endParaRPr lang="sr-Cyrl-RS" altLang="en-US" sz="2200" b="1" dirty="0">
              <a:solidFill>
                <a:schemeClr val="tx1">
                  <a:lumMod val="85000"/>
                  <a:lumOff val="15000"/>
                </a:schemeClr>
              </a:solidFill>
              <a:ea typeface="Microsoft YaHei" pitchFamily="34" charset="-122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CNC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глодалица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EMCO Mill840D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Dva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CNC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струга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EMCO Turn 840D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CNC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глодалица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PROXXON MF70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Десет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симулатора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управљачких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јединицa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CNC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машинa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Припадајући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рачунaри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sr-Cyrl-RS" alt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штампач.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ea typeface="Microsoft YaHei" pitchFamily="34" charset="-122"/>
            </a:endParaRPr>
          </a:p>
          <a:p>
            <a:pPr>
              <a:buNone/>
            </a:pPr>
            <a:endParaRPr lang="en-US" alt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76595" y="1030406"/>
            <a:ext cx="3410456" cy="3407714"/>
            <a:chOff x="4293705" y="771463"/>
            <a:chExt cx="4449218" cy="4082914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3705" y="2825981"/>
              <a:ext cx="2030895" cy="2028396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579000">
              <a:off x="6575096" y="2820272"/>
              <a:ext cx="2167827" cy="2019011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1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0846" y="771463"/>
              <a:ext cx="2662237" cy="1774825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98" y="1145687"/>
            <a:ext cx="5856135" cy="343051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Програмирање и обрада делова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CNC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машинама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Разрада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технолошк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их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поступ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ака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CNC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машинама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примењују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аутоматизацију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процесу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производње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примене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знања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структури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флексибилним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аутоматизованим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системима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примене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различите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мерне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методе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које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користе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техничкој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метролошкој</a:t>
            </a:r>
            <a:r>
              <a:rPr lang="sr-Cyrl-R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пракси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Да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баве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програмирањем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компјутерски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управљаним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машинама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као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уношењем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тестирањем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програма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59295" y="181525"/>
            <a:ext cx="1887864" cy="4828323"/>
            <a:chOff x="6659295" y="181525"/>
            <a:chExt cx="1887864" cy="482832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4" name="Picture 16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59295" y="3928471"/>
              <a:ext cx="1887864" cy="1081377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5" name="Picture 1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2200">
              <a:off x="6663582" y="2784505"/>
              <a:ext cx="1879290" cy="944139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5629" y="181525"/>
              <a:ext cx="1495196" cy="1089329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0036" y="1470512"/>
              <a:ext cx="1746382" cy="1114505"/>
            </a:xfrm>
            <a:prstGeom prst="rect">
              <a:avLst/>
            </a:prstGeom>
            <a:noFill/>
            <a:ln w="36000">
              <a:solidFill>
                <a:schemeClr val="bg1"/>
              </a:solidFill>
              <a:round/>
              <a:headEnd/>
              <a:tailEnd/>
            </a:ln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" y="733334"/>
            <a:ext cx="4521606" cy="31010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После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завршене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школе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ученици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могу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160979-technology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160979-technology-template-16x9</Template>
  <TotalTime>0</TotalTime>
  <Words>921</Words>
  <Application>Microsoft Office PowerPoint</Application>
  <PresentationFormat>On-screen Show (16:9)</PresentationFormat>
  <Paragraphs>152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160979-technology-template-16x9</vt:lpstr>
      <vt:lpstr>ТЕХНИЧКА ШКОЛА</vt:lpstr>
      <vt:lpstr>ТЕХНИЧКА ШКОЛА ДАНАС</vt:lpstr>
      <vt:lpstr> ТЕХНИЧКА ШКОЛА ДАНАС </vt:lpstr>
      <vt:lpstr>ПОДРУЧЈА РАДА</vt:lpstr>
      <vt:lpstr>  МАШИНСКИ ТЕХНИЧАР  ЗА КОМПЈУТЕРСКО  КОНСТРУИСАЊЕ </vt:lpstr>
      <vt:lpstr>По стицању дипломе могућности за рад су следеће:</vt:lpstr>
      <vt:lpstr>   ТЕХНИЧАР КОМПЈУТЕРСКИ УПРАВЉАНИХ МАШИНА  </vt:lpstr>
      <vt:lpstr>Slide 8</vt:lpstr>
      <vt:lpstr>После завршене школе ученици могу:</vt:lpstr>
      <vt:lpstr>МАШИНБРАВАР</vt:lpstr>
      <vt:lpstr>Slide 11</vt:lpstr>
      <vt:lpstr>ЗАВАРИВАЧ</vt:lpstr>
      <vt:lpstr>Slide 13</vt:lpstr>
      <vt:lpstr> ЕЛЕКТРОТЕХНИЧАР РАЧУНАРА </vt:lpstr>
      <vt:lpstr>Slide 15</vt:lpstr>
      <vt:lpstr> ЕЛЕКТРОТЕХНИЧАР ИНФОРМАЦИОНИХ ТЕХНОЛОГИЈА – ДУАЛНО ОБРАЗОВАЊЕ </vt:lpstr>
      <vt:lpstr> ЕЛЕКТРОТЕХНИЧАР ИНФОРМАЦИОНИХ ТЕХНОЛОГИЈА (ДУАЛНО ОБРАЗОВАЊЕ) </vt:lpstr>
      <vt:lpstr> ТЕХНИЧКА ШКОЛА ЖЕЛЕЗНИК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2021-02-26T19:52:42Z</dcterms:modified>
</cp:coreProperties>
</file>