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60" r:id="rId2"/>
    <p:sldId id="256" r:id="rId3"/>
    <p:sldId id="278" r:id="rId4"/>
    <p:sldId id="279" r:id="rId5"/>
    <p:sldId id="280" r:id="rId6"/>
    <p:sldId id="281" r:id="rId7"/>
    <p:sldId id="492" r:id="rId8"/>
    <p:sldId id="497" r:id="rId9"/>
    <p:sldId id="265" r:id="rId10"/>
    <p:sldId id="498" r:id="rId11"/>
    <p:sldId id="458" r:id="rId12"/>
    <p:sldId id="499" r:id="rId13"/>
    <p:sldId id="479" r:id="rId14"/>
    <p:sldId id="473" r:id="rId15"/>
    <p:sldId id="476" r:id="rId16"/>
    <p:sldId id="468" r:id="rId17"/>
    <p:sldId id="436" r:id="rId18"/>
    <p:sldId id="446" r:id="rId19"/>
    <p:sldId id="495" r:id="rId20"/>
    <p:sldId id="500" r:id="rId21"/>
    <p:sldId id="503" r:id="rId22"/>
    <p:sldId id="501" r:id="rId23"/>
    <p:sldId id="447" r:id="rId24"/>
    <p:sldId id="493" r:id="rId25"/>
    <p:sldId id="448" r:id="rId26"/>
    <p:sldId id="423" r:id="rId27"/>
    <p:sldId id="502" r:id="rId28"/>
    <p:sldId id="276" r:id="rId29"/>
    <p:sldId id="26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A6"/>
    <a:srgbClr val="009193"/>
    <a:srgbClr val="FDC608"/>
    <a:srgbClr val="0096FF"/>
    <a:srgbClr val="A5EBDD"/>
    <a:srgbClr val="254AA5"/>
    <a:srgbClr val="254A90"/>
    <a:srgbClr val="244A90"/>
    <a:srgbClr val="003399"/>
    <a:srgbClr val="4E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 autoAdjust="0"/>
    <p:restoredTop sz="89660" autoAdjust="0"/>
  </p:normalViewPr>
  <p:slideViewPr>
    <p:cSldViewPr>
      <p:cViewPr varScale="1">
        <p:scale>
          <a:sx n="100" d="100"/>
          <a:sy n="100" d="100"/>
        </p:scale>
        <p:origin x="18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197F9-7F44-4CB8-B4EC-DC45B533DD1F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EB40A2-036A-4895-9475-CBC79FB26244}">
      <dgm:prSet phldrT="[Text]" custT="1"/>
      <dgm:spPr/>
      <dgm:t>
        <a:bodyPr/>
        <a:lstStyle/>
        <a:p>
          <a:r>
            <a:rPr lang="sr-Cyrl-CS" sz="20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Кључни елементи</a:t>
          </a:r>
          <a:endParaRPr lang="en-US" sz="2000" b="1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AD1D40-68D4-4DA2-8508-3CDEA31D06FB}" type="parTrans" cxnId="{9CBAB48E-D8A3-4FDE-8494-EEE41BACE228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DBEF9C84-5902-4ECA-AEED-53502E3FC34F}" type="sibTrans" cxnId="{9CBAB48E-D8A3-4FDE-8494-EEE41BACE228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AE69F9D1-68B7-40AA-802D-626B7EB6A1F1}">
      <dgm:prSet phldrT="[Text]" custT="1"/>
      <dgm:spPr/>
      <dgm:t>
        <a:bodyPr/>
        <a:lstStyle/>
        <a:p>
          <a:r>
            <a:rPr lang="sr-Cyrl-RS" sz="20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Озбиљна </a:t>
          </a:r>
          <a:r>
            <a:rPr lang="sr-Cyrl-RS" sz="2000" b="1" dirty="0" err="1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игрица</a:t>
          </a:r>
          <a:r>
            <a:rPr lang="sr-Cyrl-RS" sz="20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sr-Cyrl-CS" sz="1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комбинација онлајн и офлајн часова)</a:t>
          </a:r>
          <a:endParaRPr lang="en-US" sz="1600" b="1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34F745-7034-4AC0-BC99-4DB879D395DA}" type="parTrans" cxnId="{DA50EAAF-DE8B-457E-853D-CFD6DA1E60C1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F30ADADE-1897-4D03-895A-F20216C1BCB2}" type="sibTrans" cxnId="{DA50EAAF-DE8B-457E-853D-CFD6DA1E60C1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31FBD3C8-25AE-4175-B0F5-70DBE3F9E52E}">
      <dgm:prSet phldrT="[Text]" custT="1"/>
      <dgm:spPr/>
      <dgm:t>
        <a:bodyPr/>
        <a:lstStyle/>
        <a:p>
          <a:r>
            <a:rPr lang="sr-Cyrl-CS" sz="2000" b="1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Приручник за наставнике</a:t>
          </a:r>
          <a:endParaRPr lang="en-GB" sz="2000" b="1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78EE947-D1B0-44F9-8718-C12990491EA7}" type="parTrans" cxnId="{B5B22A7B-2EB2-4E6B-B3D3-AC4C5ED88E60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F3F63032-BA44-4209-BCDB-A3E33EEB5A65}" type="sibTrans" cxnId="{B5B22A7B-2EB2-4E6B-B3D3-AC4C5ED88E60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62D5FA93-920D-449D-AF79-4AF9BDC26E0D}">
      <dgm:prSet phldrT="[Text]" custT="1"/>
      <dgm:spPr/>
      <dgm:t>
        <a:bodyPr/>
        <a:lstStyle/>
        <a:p>
          <a:r>
            <a:rPr lang="sr-Cyrl-CS" sz="20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Материјал за обуку наставника</a:t>
          </a:r>
          <a:endParaRPr lang="en-US" sz="2000" b="1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7F50A6-3E05-433E-BD1B-018D70F9F3CF}" type="parTrans" cxnId="{1F8A7F6F-AED6-4693-A3FB-CE47FEF7AEC6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C2BFC37F-BD03-40A3-960A-6BEE4EEDD3ED}" type="sibTrans" cxnId="{1F8A7F6F-AED6-4693-A3FB-CE47FEF7AEC6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61161CFB-CC7A-4BDD-B437-83C2BD5AEFCF}">
      <dgm:prSet phldrT="[Text]" custT="1"/>
      <dgm:spPr/>
      <dgm:t>
        <a:bodyPr/>
        <a:lstStyle/>
        <a:p>
          <a:r>
            <a:rPr lang="sr-Cyrl-CS" sz="2000" b="1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Упитник за ученике</a:t>
          </a:r>
          <a:endParaRPr lang="en-US" sz="2000" b="1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397E9A2-349B-48FB-9DC3-B3B618838B30}" type="parTrans" cxnId="{9FB2A35D-C96B-48ED-A861-94165AD64470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07D57866-59A1-4DBC-BB70-72D080A729D9}" type="sibTrans" cxnId="{9FB2A35D-C96B-48ED-A861-94165AD64470}">
      <dgm:prSet/>
      <dgm:spPr/>
      <dgm:t>
        <a:bodyPr/>
        <a:lstStyle/>
        <a:p>
          <a:endParaRPr lang="en-US" sz="2000" b="1">
            <a:solidFill>
              <a:srgbClr val="254AA6"/>
            </a:solidFill>
          </a:endParaRPr>
        </a:p>
      </dgm:t>
    </dgm:pt>
    <dgm:pt modelId="{2BBA7123-5820-4521-8B18-8F75214A3987}" type="pres">
      <dgm:prSet presAssocID="{BCB197F9-7F44-4CB8-B4EC-DC45B533DD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9F6B21-A5CF-4A85-B700-4D109123DCAB}" type="pres">
      <dgm:prSet presAssocID="{BCB197F9-7F44-4CB8-B4EC-DC45B533DD1F}" presName="matrix" presStyleCnt="0"/>
      <dgm:spPr/>
    </dgm:pt>
    <dgm:pt modelId="{253382BD-5163-4B28-B7F9-1A28607EFEE5}" type="pres">
      <dgm:prSet presAssocID="{BCB197F9-7F44-4CB8-B4EC-DC45B533DD1F}" presName="tile1" presStyleLbl="node1" presStyleIdx="0" presStyleCnt="4"/>
      <dgm:spPr/>
    </dgm:pt>
    <dgm:pt modelId="{14687CF4-2A47-44AB-A703-49DEDF222C41}" type="pres">
      <dgm:prSet presAssocID="{BCB197F9-7F44-4CB8-B4EC-DC45B533DD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C1F491-B336-43B9-8165-B3FB5279BCEE}" type="pres">
      <dgm:prSet presAssocID="{BCB197F9-7F44-4CB8-B4EC-DC45B533DD1F}" presName="tile2" presStyleLbl="node1" presStyleIdx="1" presStyleCnt="4"/>
      <dgm:spPr/>
    </dgm:pt>
    <dgm:pt modelId="{01D12748-055B-4DBE-AA97-8F8F1B66C7FE}" type="pres">
      <dgm:prSet presAssocID="{BCB197F9-7F44-4CB8-B4EC-DC45B533DD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CBE23DC-54E1-469C-AAC7-17A602426EE4}" type="pres">
      <dgm:prSet presAssocID="{BCB197F9-7F44-4CB8-B4EC-DC45B533DD1F}" presName="tile3" presStyleLbl="node1" presStyleIdx="2" presStyleCnt="4"/>
      <dgm:spPr/>
    </dgm:pt>
    <dgm:pt modelId="{C8D412AF-2601-41AE-A0E4-4F42BA88F01E}" type="pres">
      <dgm:prSet presAssocID="{BCB197F9-7F44-4CB8-B4EC-DC45B533DD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F02355-832C-4D37-8C60-DF4366612031}" type="pres">
      <dgm:prSet presAssocID="{BCB197F9-7F44-4CB8-B4EC-DC45B533DD1F}" presName="tile4" presStyleLbl="node1" presStyleIdx="3" presStyleCnt="4" custLinFactNeighborX="8443" custLinFactNeighborY="-495"/>
      <dgm:spPr/>
    </dgm:pt>
    <dgm:pt modelId="{D5C22AEA-0C46-4E64-95F9-DA8F1540CB74}" type="pres">
      <dgm:prSet presAssocID="{BCB197F9-7F44-4CB8-B4EC-DC45B533DD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B73F994-187A-44E4-A5D5-5203DD0A4582}" type="pres">
      <dgm:prSet presAssocID="{BCB197F9-7F44-4CB8-B4EC-DC45B533DD1F}" presName="centerTile" presStyleLbl="fgShp" presStyleIdx="0" presStyleCnt="1" custScaleX="134619">
        <dgm:presLayoutVars>
          <dgm:chMax val="0"/>
          <dgm:chPref val="0"/>
        </dgm:presLayoutVars>
      </dgm:prSet>
      <dgm:spPr/>
    </dgm:pt>
  </dgm:ptLst>
  <dgm:cxnLst>
    <dgm:cxn modelId="{77CFBA06-CE81-EB4F-BEB0-1A3D86EB8427}" type="presOf" srcId="{62D5FA93-920D-449D-AF79-4AF9BDC26E0D}" destId="{3CBE23DC-54E1-469C-AAC7-17A602426EE4}" srcOrd="0" destOrd="0" presId="urn:microsoft.com/office/officeart/2005/8/layout/matrix1"/>
    <dgm:cxn modelId="{FDBF6C1F-4939-004E-BA5E-6E8F550D80AC}" type="presOf" srcId="{31FBD3C8-25AE-4175-B0F5-70DBE3F9E52E}" destId="{01D12748-055B-4DBE-AA97-8F8F1B66C7FE}" srcOrd="1" destOrd="0" presId="urn:microsoft.com/office/officeart/2005/8/layout/matrix1"/>
    <dgm:cxn modelId="{5CAD842E-FC19-3A49-ADAB-3F6AE9E4AFDB}" type="presOf" srcId="{AE69F9D1-68B7-40AA-802D-626B7EB6A1F1}" destId="{253382BD-5163-4B28-B7F9-1A28607EFEE5}" srcOrd="0" destOrd="0" presId="urn:microsoft.com/office/officeart/2005/8/layout/matrix1"/>
    <dgm:cxn modelId="{899B5C2F-68E2-8740-BFA3-41181547B522}" type="presOf" srcId="{61161CFB-CC7A-4BDD-B437-83C2BD5AEFCF}" destId="{D5C22AEA-0C46-4E64-95F9-DA8F1540CB74}" srcOrd="1" destOrd="0" presId="urn:microsoft.com/office/officeart/2005/8/layout/matrix1"/>
    <dgm:cxn modelId="{EA35624B-CF6A-7142-B7F2-FB438D8A74FA}" type="presOf" srcId="{31FBD3C8-25AE-4175-B0F5-70DBE3F9E52E}" destId="{EBC1F491-B336-43B9-8165-B3FB5279BCEE}" srcOrd="0" destOrd="0" presId="urn:microsoft.com/office/officeart/2005/8/layout/matrix1"/>
    <dgm:cxn modelId="{9FB2A35D-C96B-48ED-A861-94165AD64470}" srcId="{ACEB40A2-036A-4895-9475-CBC79FB26244}" destId="{61161CFB-CC7A-4BDD-B437-83C2BD5AEFCF}" srcOrd="3" destOrd="0" parTransId="{8397E9A2-349B-48FB-9DC3-B3B618838B30}" sibTransId="{07D57866-59A1-4DBC-BB70-72D080A729D9}"/>
    <dgm:cxn modelId="{1F8A7F6F-AED6-4693-A3FB-CE47FEF7AEC6}" srcId="{ACEB40A2-036A-4895-9475-CBC79FB26244}" destId="{62D5FA93-920D-449D-AF79-4AF9BDC26E0D}" srcOrd="2" destOrd="0" parTransId="{007F50A6-3E05-433E-BD1B-018D70F9F3CF}" sibTransId="{C2BFC37F-BD03-40A3-960A-6BEE4EEDD3ED}"/>
    <dgm:cxn modelId="{B5B22A7B-2EB2-4E6B-B3D3-AC4C5ED88E60}" srcId="{ACEB40A2-036A-4895-9475-CBC79FB26244}" destId="{31FBD3C8-25AE-4175-B0F5-70DBE3F9E52E}" srcOrd="1" destOrd="0" parTransId="{778EE947-D1B0-44F9-8718-C12990491EA7}" sibTransId="{F3F63032-BA44-4209-BCDB-A3E33EEB5A65}"/>
    <dgm:cxn modelId="{9CBAB48E-D8A3-4FDE-8494-EEE41BACE228}" srcId="{BCB197F9-7F44-4CB8-B4EC-DC45B533DD1F}" destId="{ACEB40A2-036A-4895-9475-CBC79FB26244}" srcOrd="0" destOrd="0" parTransId="{74AD1D40-68D4-4DA2-8508-3CDEA31D06FB}" sibTransId="{DBEF9C84-5902-4ECA-AEED-53502E3FC34F}"/>
    <dgm:cxn modelId="{7F569A93-B262-C74B-8209-3C5E87DA2F4F}" type="presOf" srcId="{AE69F9D1-68B7-40AA-802D-626B7EB6A1F1}" destId="{14687CF4-2A47-44AB-A703-49DEDF222C41}" srcOrd="1" destOrd="0" presId="urn:microsoft.com/office/officeart/2005/8/layout/matrix1"/>
    <dgm:cxn modelId="{CF5E1A9C-3256-E647-ADD2-1C28F21F9CC2}" type="presOf" srcId="{62D5FA93-920D-449D-AF79-4AF9BDC26E0D}" destId="{C8D412AF-2601-41AE-A0E4-4F42BA88F01E}" srcOrd="1" destOrd="0" presId="urn:microsoft.com/office/officeart/2005/8/layout/matrix1"/>
    <dgm:cxn modelId="{C58DAD9C-A5A9-5343-B305-822EE8BB191F}" type="presOf" srcId="{ACEB40A2-036A-4895-9475-CBC79FB26244}" destId="{5B73F994-187A-44E4-A5D5-5203DD0A4582}" srcOrd="0" destOrd="0" presId="urn:microsoft.com/office/officeart/2005/8/layout/matrix1"/>
    <dgm:cxn modelId="{DA50EAAF-DE8B-457E-853D-CFD6DA1E60C1}" srcId="{ACEB40A2-036A-4895-9475-CBC79FB26244}" destId="{AE69F9D1-68B7-40AA-802D-626B7EB6A1F1}" srcOrd="0" destOrd="0" parTransId="{9634F745-7034-4AC0-BC99-4DB879D395DA}" sibTransId="{F30ADADE-1897-4D03-895A-F20216C1BCB2}"/>
    <dgm:cxn modelId="{A46393C0-FA9F-0943-8BED-9732C2CC1613}" type="presOf" srcId="{BCB197F9-7F44-4CB8-B4EC-DC45B533DD1F}" destId="{2BBA7123-5820-4521-8B18-8F75214A3987}" srcOrd="0" destOrd="0" presId="urn:microsoft.com/office/officeart/2005/8/layout/matrix1"/>
    <dgm:cxn modelId="{F2E3D7C0-5682-554D-B59E-6F74AADCE6FC}" type="presOf" srcId="{61161CFB-CC7A-4BDD-B437-83C2BD5AEFCF}" destId="{8FF02355-832C-4D37-8C60-DF4366612031}" srcOrd="0" destOrd="0" presId="urn:microsoft.com/office/officeart/2005/8/layout/matrix1"/>
    <dgm:cxn modelId="{893F9C9F-14BB-F44D-AF29-9E1BC93BC4D2}" type="presParOf" srcId="{2BBA7123-5820-4521-8B18-8F75214A3987}" destId="{069F6B21-A5CF-4A85-B700-4D109123DCAB}" srcOrd="0" destOrd="0" presId="urn:microsoft.com/office/officeart/2005/8/layout/matrix1"/>
    <dgm:cxn modelId="{DEB958AA-B196-D34E-9DE5-B95AD64B4DBE}" type="presParOf" srcId="{069F6B21-A5CF-4A85-B700-4D109123DCAB}" destId="{253382BD-5163-4B28-B7F9-1A28607EFEE5}" srcOrd="0" destOrd="0" presId="urn:microsoft.com/office/officeart/2005/8/layout/matrix1"/>
    <dgm:cxn modelId="{5234FFCA-3E0A-BA4C-8A64-9CBF38809568}" type="presParOf" srcId="{069F6B21-A5CF-4A85-B700-4D109123DCAB}" destId="{14687CF4-2A47-44AB-A703-49DEDF222C41}" srcOrd="1" destOrd="0" presId="urn:microsoft.com/office/officeart/2005/8/layout/matrix1"/>
    <dgm:cxn modelId="{5C7E738D-E255-BA47-9622-6254716BBCD8}" type="presParOf" srcId="{069F6B21-A5CF-4A85-B700-4D109123DCAB}" destId="{EBC1F491-B336-43B9-8165-B3FB5279BCEE}" srcOrd="2" destOrd="0" presId="urn:microsoft.com/office/officeart/2005/8/layout/matrix1"/>
    <dgm:cxn modelId="{43D204BC-F7C3-3E4D-A049-081D5444B8AE}" type="presParOf" srcId="{069F6B21-A5CF-4A85-B700-4D109123DCAB}" destId="{01D12748-055B-4DBE-AA97-8F8F1B66C7FE}" srcOrd="3" destOrd="0" presId="urn:microsoft.com/office/officeart/2005/8/layout/matrix1"/>
    <dgm:cxn modelId="{CAC3501B-2E77-6C49-A61D-0BB3AA7CF90F}" type="presParOf" srcId="{069F6B21-A5CF-4A85-B700-4D109123DCAB}" destId="{3CBE23DC-54E1-469C-AAC7-17A602426EE4}" srcOrd="4" destOrd="0" presId="urn:microsoft.com/office/officeart/2005/8/layout/matrix1"/>
    <dgm:cxn modelId="{BF58AC5B-6DFC-7643-BFF6-6A571BC167AC}" type="presParOf" srcId="{069F6B21-A5CF-4A85-B700-4D109123DCAB}" destId="{C8D412AF-2601-41AE-A0E4-4F42BA88F01E}" srcOrd="5" destOrd="0" presId="urn:microsoft.com/office/officeart/2005/8/layout/matrix1"/>
    <dgm:cxn modelId="{D2521FAF-0259-934D-9763-A0DFFD6A5403}" type="presParOf" srcId="{069F6B21-A5CF-4A85-B700-4D109123DCAB}" destId="{8FF02355-832C-4D37-8C60-DF4366612031}" srcOrd="6" destOrd="0" presId="urn:microsoft.com/office/officeart/2005/8/layout/matrix1"/>
    <dgm:cxn modelId="{3FB4170C-5588-1A4D-AE2E-E083B6A83CA5}" type="presParOf" srcId="{069F6B21-A5CF-4A85-B700-4D109123DCAB}" destId="{D5C22AEA-0C46-4E64-95F9-DA8F1540CB74}" srcOrd="7" destOrd="0" presId="urn:microsoft.com/office/officeart/2005/8/layout/matrix1"/>
    <dgm:cxn modelId="{52EAE20A-B20E-8941-9EAF-4072ABF8D36F}" type="presParOf" srcId="{2BBA7123-5820-4521-8B18-8F75214A3987}" destId="{5B73F994-187A-44E4-A5D5-5203DD0A45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838B5-1513-4AFA-9DEF-A5A122E43CFE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BB36E3-E7A5-4EF2-B6F8-BFF7B3618A8A}">
      <dgm:prSet custT="1"/>
      <dgm:spPr/>
      <dgm:t>
        <a:bodyPr/>
        <a:lstStyle/>
        <a:p>
          <a:pPr rtl="0"/>
          <a:r>
            <a:rPr lang="sr-Cyrl-RS" sz="1800" b="1" dirty="0">
              <a:latin typeface="Cambria" pitchFamily="18" charset="0"/>
            </a:rPr>
            <a:t>Брига о старима</a:t>
          </a:r>
          <a:endParaRPr lang="en-US" sz="1800" b="1" dirty="0">
            <a:latin typeface="Cambria" pitchFamily="18" charset="0"/>
          </a:endParaRPr>
        </a:p>
      </dgm:t>
    </dgm:pt>
    <dgm:pt modelId="{5EF99CD0-79A1-4C51-8A35-49776407B26B}" type="parTrans" cxnId="{B08C0144-50B9-4005-9AAA-D02FD6D0348A}">
      <dgm:prSet/>
      <dgm:spPr/>
      <dgm:t>
        <a:bodyPr/>
        <a:lstStyle/>
        <a:p>
          <a:endParaRPr lang="en-US"/>
        </a:p>
      </dgm:t>
    </dgm:pt>
    <dgm:pt modelId="{0F4CDE3B-9448-4A2A-BCBA-7B67F60F02E9}" type="sibTrans" cxnId="{B08C0144-50B9-4005-9AAA-D02FD6D0348A}">
      <dgm:prSet/>
      <dgm:spPr/>
      <dgm:t>
        <a:bodyPr/>
        <a:lstStyle/>
        <a:p>
          <a:endParaRPr lang="en-US"/>
        </a:p>
      </dgm:t>
    </dgm:pt>
    <dgm:pt modelId="{94FEDEAE-1CC9-49A6-AA81-072980FA1766}">
      <dgm:prSet custT="1"/>
      <dgm:spPr/>
      <dgm:t>
        <a:bodyPr/>
        <a:lstStyle/>
        <a:p>
          <a:pPr rtl="0"/>
          <a:r>
            <a:rPr lang="sr-Cyrl-RS" sz="1500" b="1" dirty="0">
              <a:latin typeface="Cambria" panose="02040503050406030204" pitchFamily="18" charset="0"/>
            </a:rPr>
            <a:t>Промена свести и одговорности друштва према животној средини</a:t>
          </a:r>
          <a:endParaRPr lang="en-US" sz="15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099272-5E64-436F-AA43-781E5665C460}" type="parTrans" cxnId="{D1F3836C-88EA-4D9D-9EA0-9EA1AD20701B}">
      <dgm:prSet/>
      <dgm:spPr/>
      <dgm:t>
        <a:bodyPr/>
        <a:lstStyle/>
        <a:p>
          <a:endParaRPr lang="en-US"/>
        </a:p>
      </dgm:t>
    </dgm:pt>
    <dgm:pt modelId="{AE2EDF3C-3FA5-4477-8E3E-7FA65FC03C89}" type="sibTrans" cxnId="{D1F3836C-88EA-4D9D-9EA0-9EA1AD20701B}">
      <dgm:prSet/>
      <dgm:spPr/>
      <dgm:t>
        <a:bodyPr/>
        <a:lstStyle/>
        <a:p>
          <a:endParaRPr lang="en-US"/>
        </a:p>
      </dgm:t>
    </dgm:pt>
    <dgm:pt modelId="{BE710424-41B2-4BA8-92FC-54B911BCCD08}">
      <dgm:prSet custT="1"/>
      <dgm:spPr/>
      <dgm:t>
        <a:bodyPr/>
        <a:lstStyle/>
        <a:p>
          <a:pPr rtl="0"/>
          <a:r>
            <a:rPr lang="sr-Cyrl-RS" sz="1800" b="1" dirty="0">
              <a:latin typeface="Cambria" panose="02040503050406030204" pitchFamily="18" charset="0"/>
            </a:rPr>
            <a:t>Социјално укључивање (инклузија)</a:t>
          </a:r>
          <a:endParaRPr lang="en-US" sz="18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6A0BB4-23BC-4B91-9E3C-22254E7A7997}" type="parTrans" cxnId="{73AFD4B1-5F04-4B85-A726-FBAA2266F76F}">
      <dgm:prSet/>
      <dgm:spPr/>
      <dgm:t>
        <a:bodyPr/>
        <a:lstStyle/>
        <a:p>
          <a:endParaRPr lang="en-US"/>
        </a:p>
      </dgm:t>
    </dgm:pt>
    <dgm:pt modelId="{5ACEB8A7-C92C-4316-A378-77593BAECD8C}" type="sibTrans" cxnId="{73AFD4B1-5F04-4B85-A726-FBAA2266F76F}">
      <dgm:prSet/>
      <dgm:spPr/>
      <dgm:t>
        <a:bodyPr/>
        <a:lstStyle/>
        <a:p>
          <a:endParaRPr lang="en-US"/>
        </a:p>
      </dgm:t>
    </dgm:pt>
    <dgm:pt modelId="{E85E2440-B850-444F-B2C8-3C55AD9F10CE}" type="pres">
      <dgm:prSet presAssocID="{521838B5-1513-4AFA-9DEF-A5A122E43CFE}" presName="linearFlow" presStyleCnt="0">
        <dgm:presLayoutVars>
          <dgm:dir/>
          <dgm:resizeHandles val="exact"/>
        </dgm:presLayoutVars>
      </dgm:prSet>
      <dgm:spPr/>
    </dgm:pt>
    <dgm:pt modelId="{0D72892A-3120-4A88-997D-3A9DB145FC7E}" type="pres">
      <dgm:prSet presAssocID="{BDBB36E3-E7A5-4EF2-B6F8-BFF7B3618A8A}" presName="composite" presStyleCnt="0"/>
      <dgm:spPr/>
    </dgm:pt>
    <dgm:pt modelId="{99CB86E8-6D36-4A2D-BB24-19D93A3A4B3D}" type="pres">
      <dgm:prSet presAssocID="{BDBB36E3-E7A5-4EF2-B6F8-BFF7B3618A8A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A885E7E-2B36-45C8-B588-3F043DDE1280}" type="pres">
      <dgm:prSet presAssocID="{BDBB36E3-E7A5-4EF2-B6F8-BFF7B3618A8A}" presName="txShp" presStyleLbl="node1" presStyleIdx="0" presStyleCnt="3">
        <dgm:presLayoutVars>
          <dgm:bulletEnabled val="1"/>
        </dgm:presLayoutVars>
      </dgm:prSet>
      <dgm:spPr/>
    </dgm:pt>
    <dgm:pt modelId="{647EBA08-9757-43F4-B46D-36CDB01780BB}" type="pres">
      <dgm:prSet presAssocID="{0F4CDE3B-9448-4A2A-BCBA-7B67F60F02E9}" presName="spacing" presStyleCnt="0"/>
      <dgm:spPr/>
    </dgm:pt>
    <dgm:pt modelId="{6C112E5A-45F6-46A1-AFAE-71F8A357E3DD}" type="pres">
      <dgm:prSet presAssocID="{94FEDEAE-1CC9-49A6-AA81-072980FA1766}" presName="composite" presStyleCnt="0"/>
      <dgm:spPr/>
    </dgm:pt>
    <dgm:pt modelId="{B06CBF73-D95B-4175-87CE-2A6E81F8F638}" type="pres">
      <dgm:prSet presAssocID="{94FEDEAE-1CC9-49A6-AA81-072980FA1766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F33568A3-522E-4D3B-B2E5-55ACE895404D}" type="pres">
      <dgm:prSet presAssocID="{94FEDEAE-1CC9-49A6-AA81-072980FA1766}" presName="txShp" presStyleLbl="node1" presStyleIdx="1" presStyleCnt="3">
        <dgm:presLayoutVars>
          <dgm:bulletEnabled val="1"/>
        </dgm:presLayoutVars>
      </dgm:prSet>
      <dgm:spPr/>
    </dgm:pt>
    <dgm:pt modelId="{8FABB40C-3F63-4203-A6AB-31B639F8C541}" type="pres">
      <dgm:prSet presAssocID="{AE2EDF3C-3FA5-4477-8E3E-7FA65FC03C89}" presName="spacing" presStyleCnt="0"/>
      <dgm:spPr/>
    </dgm:pt>
    <dgm:pt modelId="{4415057C-9BD4-482D-8385-A3199CD0353D}" type="pres">
      <dgm:prSet presAssocID="{BE710424-41B2-4BA8-92FC-54B911BCCD08}" presName="composite" presStyleCnt="0"/>
      <dgm:spPr/>
    </dgm:pt>
    <dgm:pt modelId="{8542CA36-C95E-4C81-80E9-3259CD7A9717}" type="pres">
      <dgm:prSet presAssocID="{BE710424-41B2-4BA8-92FC-54B911BCCD0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CC7F568D-01E1-455C-BEAB-48627CCA64E0}" type="pres">
      <dgm:prSet presAssocID="{BE710424-41B2-4BA8-92FC-54B911BCCD08}" presName="txShp" presStyleLbl="node1" presStyleIdx="2" presStyleCnt="3">
        <dgm:presLayoutVars>
          <dgm:bulletEnabled val="1"/>
        </dgm:presLayoutVars>
      </dgm:prSet>
      <dgm:spPr/>
    </dgm:pt>
  </dgm:ptLst>
  <dgm:cxnLst>
    <dgm:cxn modelId="{2A040B07-ECE8-4B9A-B985-87339A5B3B83}" type="presOf" srcId="{94FEDEAE-1CC9-49A6-AA81-072980FA1766}" destId="{F33568A3-522E-4D3B-B2E5-55ACE895404D}" srcOrd="0" destOrd="0" presId="urn:microsoft.com/office/officeart/2005/8/layout/vList3"/>
    <dgm:cxn modelId="{B08C0144-50B9-4005-9AAA-D02FD6D0348A}" srcId="{521838B5-1513-4AFA-9DEF-A5A122E43CFE}" destId="{BDBB36E3-E7A5-4EF2-B6F8-BFF7B3618A8A}" srcOrd="0" destOrd="0" parTransId="{5EF99CD0-79A1-4C51-8A35-49776407B26B}" sibTransId="{0F4CDE3B-9448-4A2A-BCBA-7B67F60F02E9}"/>
    <dgm:cxn modelId="{F4B7265D-39B2-4AC1-9D72-291C5159EB47}" type="presOf" srcId="{BDBB36E3-E7A5-4EF2-B6F8-BFF7B3618A8A}" destId="{5A885E7E-2B36-45C8-B588-3F043DDE1280}" srcOrd="0" destOrd="0" presId="urn:microsoft.com/office/officeart/2005/8/layout/vList3"/>
    <dgm:cxn modelId="{D1F3836C-88EA-4D9D-9EA0-9EA1AD20701B}" srcId="{521838B5-1513-4AFA-9DEF-A5A122E43CFE}" destId="{94FEDEAE-1CC9-49A6-AA81-072980FA1766}" srcOrd="1" destOrd="0" parTransId="{32099272-5E64-436F-AA43-781E5665C460}" sibTransId="{AE2EDF3C-3FA5-4477-8E3E-7FA65FC03C89}"/>
    <dgm:cxn modelId="{C3AC7984-9091-4F6F-A90C-FC3D5B83AB83}" type="presOf" srcId="{521838B5-1513-4AFA-9DEF-A5A122E43CFE}" destId="{E85E2440-B850-444F-B2C8-3C55AD9F10CE}" srcOrd="0" destOrd="0" presId="urn:microsoft.com/office/officeart/2005/8/layout/vList3"/>
    <dgm:cxn modelId="{775CF193-6088-4A58-8A46-5068B3C50EBE}" type="presOf" srcId="{BE710424-41B2-4BA8-92FC-54B911BCCD08}" destId="{CC7F568D-01E1-455C-BEAB-48627CCA64E0}" srcOrd="0" destOrd="0" presId="urn:microsoft.com/office/officeart/2005/8/layout/vList3"/>
    <dgm:cxn modelId="{73AFD4B1-5F04-4B85-A726-FBAA2266F76F}" srcId="{521838B5-1513-4AFA-9DEF-A5A122E43CFE}" destId="{BE710424-41B2-4BA8-92FC-54B911BCCD08}" srcOrd="2" destOrd="0" parTransId="{B36A0BB4-23BC-4B91-9E3C-22254E7A7997}" sibTransId="{5ACEB8A7-C92C-4316-A378-77593BAECD8C}"/>
    <dgm:cxn modelId="{4515C929-436F-47EC-8C47-0F16088F0B52}" type="presParOf" srcId="{E85E2440-B850-444F-B2C8-3C55AD9F10CE}" destId="{0D72892A-3120-4A88-997D-3A9DB145FC7E}" srcOrd="0" destOrd="0" presId="urn:microsoft.com/office/officeart/2005/8/layout/vList3"/>
    <dgm:cxn modelId="{A06693B3-E103-4639-8EC2-6968808416B5}" type="presParOf" srcId="{0D72892A-3120-4A88-997D-3A9DB145FC7E}" destId="{99CB86E8-6D36-4A2D-BB24-19D93A3A4B3D}" srcOrd="0" destOrd="0" presId="urn:microsoft.com/office/officeart/2005/8/layout/vList3"/>
    <dgm:cxn modelId="{A003474F-9133-49A6-A77C-8BD0CD4AE19C}" type="presParOf" srcId="{0D72892A-3120-4A88-997D-3A9DB145FC7E}" destId="{5A885E7E-2B36-45C8-B588-3F043DDE1280}" srcOrd="1" destOrd="0" presId="urn:microsoft.com/office/officeart/2005/8/layout/vList3"/>
    <dgm:cxn modelId="{05FB21C6-3050-4E03-B192-061A2D95FCCD}" type="presParOf" srcId="{E85E2440-B850-444F-B2C8-3C55AD9F10CE}" destId="{647EBA08-9757-43F4-B46D-36CDB01780BB}" srcOrd="1" destOrd="0" presId="urn:microsoft.com/office/officeart/2005/8/layout/vList3"/>
    <dgm:cxn modelId="{6E842628-1ED8-45B0-9128-5FD7837DFBC0}" type="presParOf" srcId="{E85E2440-B850-444F-B2C8-3C55AD9F10CE}" destId="{6C112E5A-45F6-46A1-AFAE-71F8A357E3DD}" srcOrd="2" destOrd="0" presId="urn:microsoft.com/office/officeart/2005/8/layout/vList3"/>
    <dgm:cxn modelId="{DCC565CA-6100-4135-BC80-AAC1FC872664}" type="presParOf" srcId="{6C112E5A-45F6-46A1-AFAE-71F8A357E3DD}" destId="{B06CBF73-D95B-4175-87CE-2A6E81F8F638}" srcOrd="0" destOrd="0" presId="urn:microsoft.com/office/officeart/2005/8/layout/vList3"/>
    <dgm:cxn modelId="{A4BFADCE-72D7-4E95-8ECD-EC774A6F9FE5}" type="presParOf" srcId="{6C112E5A-45F6-46A1-AFAE-71F8A357E3DD}" destId="{F33568A3-522E-4D3B-B2E5-55ACE895404D}" srcOrd="1" destOrd="0" presId="urn:microsoft.com/office/officeart/2005/8/layout/vList3"/>
    <dgm:cxn modelId="{731461FD-9726-4A81-B848-55A61643EC53}" type="presParOf" srcId="{E85E2440-B850-444F-B2C8-3C55AD9F10CE}" destId="{8FABB40C-3F63-4203-A6AB-31B639F8C541}" srcOrd="3" destOrd="0" presId="urn:microsoft.com/office/officeart/2005/8/layout/vList3"/>
    <dgm:cxn modelId="{315809FF-EB4D-458C-B70C-E660CCDC0AE2}" type="presParOf" srcId="{E85E2440-B850-444F-B2C8-3C55AD9F10CE}" destId="{4415057C-9BD4-482D-8385-A3199CD0353D}" srcOrd="4" destOrd="0" presId="urn:microsoft.com/office/officeart/2005/8/layout/vList3"/>
    <dgm:cxn modelId="{DB74F0BE-B9F8-4A2C-A145-162327ADA1A3}" type="presParOf" srcId="{4415057C-9BD4-482D-8385-A3199CD0353D}" destId="{8542CA36-C95E-4C81-80E9-3259CD7A9717}" srcOrd="0" destOrd="0" presId="urn:microsoft.com/office/officeart/2005/8/layout/vList3"/>
    <dgm:cxn modelId="{8CA971BF-EE94-4FFC-955A-2C91C84BABBF}" type="presParOf" srcId="{4415057C-9BD4-482D-8385-A3199CD0353D}" destId="{CC7F568D-01E1-455C-BEAB-48627CCA64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438BC-9659-4DD9-9FCE-0F6E8F7E1996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31DCBC-5A9C-435A-AA70-AA9534D5DCE7}">
      <dgm:prSet custT="1"/>
      <dgm:spPr/>
      <dgm:t>
        <a:bodyPr/>
        <a:lstStyle/>
        <a:p>
          <a:pPr rtl="0"/>
          <a:r>
            <a:rPr lang="sr-Cyrl-RS" sz="1800" b="1" dirty="0">
              <a:latin typeface="Cambria" pitchFamily="18" charset="0"/>
            </a:rPr>
            <a:t>Брига о деци</a:t>
          </a:r>
          <a:endParaRPr lang="en-US" sz="1800" b="1" dirty="0">
            <a:latin typeface="Cambria" pitchFamily="18" charset="0"/>
          </a:endParaRPr>
        </a:p>
      </dgm:t>
    </dgm:pt>
    <dgm:pt modelId="{1266E5CF-E1E4-410C-9E7E-FCBBD38CA18C}" type="parTrans" cxnId="{EAEBE98B-2FE4-4A2A-8973-2E56FEFC0009}">
      <dgm:prSet/>
      <dgm:spPr/>
      <dgm:t>
        <a:bodyPr/>
        <a:lstStyle/>
        <a:p>
          <a:endParaRPr lang="en-US"/>
        </a:p>
      </dgm:t>
    </dgm:pt>
    <dgm:pt modelId="{9D0B4021-D8ED-4F56-B1B4-51F2EDF82740}" type="sibTrans" cxnId="{EAEBE98B-2FE4-4A2A-8973-2E56FEFC0009}">
      <dgm:prSet/>
      <dgm:spPr/>
      <dgm:t>
        <a:bodyPr/>
        <a:lstStyle/>
        <a:p>
          <a:endParaRPr lang="en-US"/>
        </a:p>
      </dgm:t>
    </dgm:pt>
    <dgm:pt modelId="{509F8088-ECC6-4C47-8AC9-9FB99D4CDB3C}">
      <dgm:prSet custT="1"/>
      <dgm:spPr/>
      <dgm:t>
        <a:bodyPr/>
        <a:lstStyle/>
        <a:p>
          <a:pPr rtl="0"/>
          <a:r>
            <a:rPr lang="sr-Cyrl-RS" sz="1800" b="1" dirty="0">
              <a:latin typeface="Cambria" pitchFamily="18" charset="0"/>
            </a:rPr>
            <a:t>Миграција радне снаге, одлив мозгова</a:t>
          </a:r>
          <a:endParaRPr lang="sr-Latn-BA" sz="1800" b="1" dirty="0">
            <a:latin typeface="Cambria" pitchFamily="18" charset="0"/>
          </a:endParaRPr>
        </a:p>
      </dgm:t>
    </dgm:pt>
    <dgm:pt modelId="{B1A4BFA8-84F2-4557-A36E-D365E99DA91F}" type="parTrans" cxnId="{8BF89C61-EA53-4046-A6E5-A6A27EBB2351}">
      <dgm:prSet/>
      <dgm:spPr/>
      <dgm:t>
        <a:bodyPr/>
        <a:lstStyle/>
        <a:p>
          <a:endParaRPr lang="en-US"/>
        </a:p>
      </dgm:t>
    </dgm:pt>
    <dgm:pt modelId="{C11709BD-7ED8-4909-8AA9-DA7BFB769CA2}" type="sibTrans" cxnId="{8BF89C61-EA53-4046-A6E5-A6A27EBB2351}">
      <dgm:prSet/>
      <dgm:spPr/>
      <dgm:t>
        <a:bodyPr/>
        <a:lstStyle/>
        <a:p>
          <a:endParaRPr lang="en-US"/>
        </a:p>
      </dgm:t>
    </dgm:pt>
    <dgm:pt modelId="{A2B7EF66-910A-45E8-8B19-3E2DAAA7DE44}">
      <dgm:prSet custT="1"/>
      <dgm:spPr/>
      <dgm:t>
        <a:bodyPr/>
        <a:lstStyle/>
        <a:p>
          <a:pPr rtl="0"/>
          <a:r>
            <a:rPr lang="sr-Cyrl-RS" sz="1800" b="1" dirty="0">
              <a:latin typeface="Cambria" panose="02040503050406030204" pitchFamily="18" charset="0"/>
            </a:rPr>
            <a:t>Изазови и недостаци периферних и руралних подручја</a:t>
          </a:r>
          <a:endParaRPr lang="en-US" sz="1800" dirty="0">
            <a:latin typeface="Cambria" pitchFamily="18" charset="0"/>
          </a:endParaRPr>
        </a:p>
      </dgm:t>
    </dgm:pt>
    <dgm:pt modelId="{648E3839-BD50-4412-9144-5A6F447F8674}" type="parTrans" cxnId="{056803BE-8C34-4A52-B430-8268C5FCF732}">
      <dgm:prSet/>
      <dgm:spPr/>
      <dgm:t>
        <a:bodyPr/>
        <a:lstStyle/>
        <a:p>
          <a:endParaRPr lang="en-US"/>
        </a:p>
      </dgm:t>
    </dgm:pt>
    <dgm:pt modelId="{34209410-8A25-4C64-ADD8-C54812CED8BC}" type="sibTrans" cxnId="{056803BE-8C34-4A52-B430-8268C5FCF732}">
      <dgm:prSet/>
      <dgm:spPr/>
      <dgm:t>
        <a:bodyPr/>
        <a:lstStyle/>
        <a:p>
          <a:endParaRPr lang="en-US"/>
        </a:p>
      </dgm:t>
    </dgm:pt>
    <dgm:pt modelId="{14707875-D198-487D-8E67-A5039D3D840F}" type="pres">
      <dgm:prSet presAssocID="{A67438BC-9659-4DD9-9FCE-0F6E8F7E1996}" presName="linearFlow" presStyleCnt="0">
        <dgm:presLayoutVars>
          <dgm:dir/>
          <dgm:resizeHandles val="exact"/>
        </dgm:presLayoutVars>
      </dgm:prSet>
      <dgm:spPr/>
    </dgm:pt>
    <dgm:pt modelId="{EE44F52B-C2A2-4182-900F-889F73326526}" type="pres">
      <dgm:prSet presAssocID="{C531DCBC-5A9C-435A-AA70-AA9534D5DCE7}" presName="composite" presStyleCnt="0"/>
      <dgm:spPr/>
    </dgm:pt>
    <dgm:pt modelId="{A829929C-5283-422B-89DE-2CE3C38A6ABD}" type="pres">
      <dgm:prSet presAssocID="{C531DCBC-5A9C-435A-AA70-AA9534D5DCE7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782BBAD3-2762-4DD9-85C7-C443AC81DEC1}" type="pres">
      <dgm:prSet presAssocID="{C531DCBC-5A9C-435A-AA70-AA9534D5DCE7}" presName="txShp" presStyleLbl="node1" presStyleIdx="0" presStyleCnt="3">
        <dgm:presLayoutVars>
          <dgm:bulletEnabled val="1"/>
        </dgm:presLayoutVars>
      </dgm:prSet>
      <dgm:spPr/>
    </dgm:pt>
    <dgm:pt modelId="{9DCA71CE-8B50-4721-B175-2E5B35BAB7AD}" type="pres">
      <dgm:prSet presAssocID="{9D0B4021-D8ED-4F56-B1B4-51F2EDF82740}" presName="spacing" presStyleCnt="0"/>
      <dgm:spPr/>
    </dgm:pt>
    <dgm:pt modelId="{C913A715-CE56-4209-87D8-7AB125BBDA1B}" type="pres">
      <dgm:prSet presAssocID="{509F8088-ECC6-4C47-8AC9-9FB99D4CDB3C}" presName="composite" presStyleCnt="0"/>
      <dgm:spPr/>
    </dgm:pt>
    <dgm:pt modelId="{C50EA125-E338-431A-8550-D011A1CD32CC}" type="pres">
      <dgm:prSet presAssocID="{509F8088-ECC6-4C47-8AC9-9FB99D4CDB3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0BF31B2-8D21-4C87-B396-BA7009B564AE}" type="pres">
      <dgm:prSet presAssocID="{509F8088-ECC6-4C47-8AC9-9FB99D4CDB3C}" presName="txShp" presStyleLbl="node1" presStyleIdx="1" presStyleCnt="3">
        <dgm:presLayoutVars>
          <dgm:bulletEnabled val="1"/>
        </dgm:presLayoutVars>
      </dgm:prSet>
      <dgm:spPr/>
    </dgm:pt>
    <dgm:pt modelId="{4CDA630D-51C8-4AC5-9479-392559B85215}" type="pres">
      <dgm:prSet presAssocID="{C11709BD-7ED8-4909-8AA9-DA7BFB769CA2}" presName="spacing" presStyleCnt="0"/>
      <dgm:spPr/>
    </dgm:pt>
    <dgm:pt modelId="{7DA8DE59-8D1D-4CF1-884A-9F9DB009685E}" type="pres">
      <dgm:prSet presAssocID="{A2B7EF66-910A-45E8-8B19-3E2DAAA7DE44}" presName="composite" presStyleCnt="0"/>
      <dgm:spPr/>
    </dgm:pt>
    <dgm:pt modelId="{D35AB71A-F338-4AF3-951B-5F09E21E6C7F}" type="pres">
      <dgm:prSet presAssocID="{A2B7EF66-910A-45E8-8B19-3E2DAAA7DE4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70FC960-5E91-41BC-8740-ED798D1FBF7E}" type="pres">
      <dgm:prSet presAssocID="{A2B7EF66-910A-45E8-8B19-3E2DAAA7DE44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F89C61-EA53-4046-A6E5-A6A27EBB2351}" srcId="{A67438BC-9659-4DD9-9FCE-0F6E8F7E1996}" destId="{509F8088-ECC6-4C47-8AC9-9FB99D4CDB3C}" srcOrd="1" destOrd="0" parTransId="{B1A4BFA8-84F2-4557-A36E-D365E99DA91F}" sibTransId="{C11709BD-7ED8-4909-8AA9-DA7BFB769CA2}"/>
    <dgm:cxn modelId="{C1DBB688-0F35-4602-9DEF-8213576ACD39}" type="presOf" srcId="{C531DCBC-5A9C-435A-AA70-AA9534D5DCE7}" destId="{782BBAD3-2762-4DD9-85C7-C443AC81DEC1}" srcOrd="0" destOrd="0" presId="urn:microsoft.com/office/officeart/2005/8/layout/vList3"/>
    <dgm:cxn modelId="{EAEBE98B-2FE4-4A2A-8973-2E56FEFC0009}" srcId="{A67438BC-9659-4DD9-9FCE-0F6E8F7E1996}" destId="{C531DCBC-5A9C-435A-AA70-AA9534D5DCE7}" srcOrd="0" destOrd="0" parTransId="{1266E5CF-E1E4-410C-9E7E-FCBBD38CA18C}" sibTransId="{9D0B4021-D8ED-4F56-B1B4-51F2EDF82740}"/>
    <dgm:cxn modelId="{62A2168C-3BBB-49F6-AF56-A5AB9B072B51}" type="presOf" srcId="{A2B7EF66-910A-45E8-8B19-3E2DAAA7DE44}" destId="{A70FC960-5E91-41BC-8740-ED798D1FBF7E}" srcOrd="0" destOrd="0" presId="urn:microsoft.com/office/officeart/2005/8/layout/vList3"/>
    <dgm:cxn modelId="{C1236E8D-CE25-4685-8D84-02331A88C386}" type="presOf" srcId="{A67438BC-9659-4DD9-9FCE-0F6E8F7E1996}" destId="{14707875-D198-487D-8E67-A5039D3D840F}" srcOrd="0" destOrd="0" presId="urn:microsoft.com/office/officeart/2005/8/layout/vList3"/>
    <dgm:cxn modelId="{056803BE-8C34-4A52-B430-8268C5FCF732}" srcId="{A67438BC-9659-4DD9-9FCE-0F6E8F7E1996}" destId="{A2B7EF66-910A-45E8-8B19-3E2DAAA7DE44}" srcOrd="2" destOrd="0" parTransId="{648E3839-BD50-4412-9144-5A6F447F8674}" sibTransId="{34209410-8A25-4C64-ADD8-C54812CED8BC}"/>
    <dgm:cxn modelId="{0A2EE0C5-D912-42F3-8B9A-3AA4A1DD67C4}" type="presOf" srcId="{509F8088-ECC6-4C47-8AC9-9FB99D4CDB3C}" destId="{B0BF31B2-8D21-4C87-B396-BA7009B564AE}" srcOrd="0" destOrd="0" presId="urn:microsoft.com/office/officeart/2005/8/layout/vList3"/>
    <dgm:cxn modelId="{D8B29287-81EE-460E-AD60-967B21D0C58E}" type="presParOf" srcId="{14707875-D198-487D-8E67-A5039D3D840F}" destId="{EE44F52B-C2A2-4182-900F-889F73326526}" srcOrd="0" destOrd="0" presId="urn:microsoft.com/office/officeart/2005/8/layout/vList3"/>
    <dgm:cxn modelId="{C0E106FC-2FB3-402B-86BB-F129505E419E}" type="presParOf" srcId="{EE44F52B-C2A2-4182-900F-889F73326526}" destId="{A829929C-5283-422B-89DE-2CE3C38A6ABD}" srcOrd="0" destOrd="0" presId="urn:microsoft.com/office/officeart/2005/8/layout/vList3"/>
    <dgm:cxn modelId="{CBAA8506-D15D-4697-973C-7264216BB530}" type="presParOf" srcId="{EE44F52B-C2A2-4182-900F-889F73326526}" destId="{782BBAD3-2762-4DD9-85C7-C443AC81DEC1}" srcOrd="1" destOrd="0" presId="urn:microsoft.com/office/officeart/2005/8/layout/vList3"/>
    <dgm:cxn modelId="{092C64FC-C576-4B1B-98DD-0DC9EF9E1C8B}" type="presParOf" srcId="{14707875-D198-487D-8E67-A5039D3D840F}" destId="{9DCA71CE-8B50-4721-B175-2E5B35BAB7AD}" srcOrd="1" destOrd="0" presId="urn:microsoft.com/office/officeart/2005/8/layout/vList3"/>
    <dgm:cxn modelId="{5E5BF4FE-0507-4277-8C81-3B139F206750}" type="presParOf" srcId="{14707875-D198-487D-8E67-A5039D3D840F}" destId="{C913A715-CE56-4209-87D8-7AB125BBDA1B}" srcOrd="2" destOrd="0" presId="urn:microsoft.com/office/officeart/2005/8/layout/vList3"/>
    <dgm:cxn modelId="{4E25CB04-47EC-48B2-83AF-2D2F2C5F7779}" type="presParOf" srcId="{C913A715-CE56-4209-87D8-7AB125BBDA1B}" destId="{C50EA125-E338-431A-8550-D011A1CD32CC}" srcOrd="0" destOrd="0" presId="urn:microsoft.com/office/officeart/2005/8/layout/vList3"/>
    <dgm:cxn modelId="{E2E04EE4-7780-4AFC-B295-B1CBF269125B}" type="presParOf" srcId="{C913A715-CE56-4209-87D8-7AB125BBDA1B}" destId="{B0BF31B2-8D21-4C87-B396-BA7009B564AE}" srcOrd="1" destOrd="0" presId="urn:microsoft.com/office/officeart/2005/8/layout/vList3"/>
    <dgm:cxn modelId="{08FAAC3F-6E6B-46E5-932C-7E8FE12D85C9}" type="presParOf" srcId="{14707875-D198-487D-8E67-A5039D3D840F}" destId="{4CDA630D-51C8-4AC5-9479-392559B85215}" srcOrd="3" destOrd="0" presId="urn:microsoft.com/office/officeart/2005/8/layout/vList3"/>
    <dgm:cxn modelId="{917CEF72-72CE-4F86-A0A0-51D537AFCE73}" type="presParOf" srcId="{14707875-D198-487D-8E67-A5039D3D840F}" destId="{7DA8DE59-8D1D-4CF1-884A-9F9DB009685E}" srcOrd="4" destOrd="0" presId="urn:microsoft.com/office/officeart/2005/8/layout/vList3"/>
    <dgm:cxn modelId="{27B951C0-A555-4269-8C4E-E14E76CF4B37}" type="presParOf" srcId="{7DA8DE59-8D1D-4CF1-884A-9F9DB009685E}" destId="{D35AB71A-F338-4AF3-951B-5F09E21E6C7F}" srcOrd="0" destOrd="0" presId="urn:microsoft.com/office/officeart/2005/8/layout/vList3"/>
    <dgm:cxn modelId="{E6E11DAF-C00B-426D-A5F7-988095C3BBC6}" type="presParOf" srcId="{7DA8DE59-8D1D-4CF1-884A-9F9DB009685E}" destId="{A70FC960-5E91-41BC-8740-ED798D1FBF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382BD-5163-4B28-B7F9-1A28607EFEE5}">
      <dsp:nvSpPr>
        <dsp:cNvPr id="0" name=""/>
        <dsp:cNvSpPr/>
      </dsp:nvSpPr>
      <dsp:spPr>
        <a:xfrm rot="16200000">
          <a:off x="364421" y="-364421"/>
          <a:ext cx="2084059" cy="281290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Озбиљна </a:t>
          </a:r>
          <a:r>
            <a:rPr lang="sr-Cyrl-RS" sz="2000" b="1" kern="1200" dirty="0" err="1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игрица</a:t>
          </a:r>
          <a:r>
            <a:rPr lang="sr-Cyrl-RS" sz="2000" b="1" kern="12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GB" sz="1600" b="1" kern="12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sr-Cyrl-CS" sz="1600" b="1" kern="12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комбинација онлајн и офлајн часова)</a:t>
          </a:r>
          <a:endParaRPr lang="en-US" sz="1600" b="1" kern="1200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5400000">
        <a:off x="0" y="0"/>
        <a:ext cx="2812902" cy="1563044"/>
      </dsp:txXfrm>
    </dsp:sp>
    <dsp:sp modelId="{EBC1F491-B336-43B9-8165-B3FB5279BCEE}">
      <dsp:nvSpPr>
        <dsp:cNvPr id="0" name=""/>
        <dsp:cNvSpPr/>
      </dsp:nvSpPr>
      <dsp:spPr>
        <a:xfrm>
          <a:off x="2812902" y="0"/>
          <a:ext cx="2812902" cy="2084059"/>
        </a:xfrm>
        <a:prstGeom prst="round1Rect">
          <a:avLst/>
        </a:prstGeom>
        <a:solidFill>
          <a:schemeClr val="accent4">
            <a:hueOff val="-1933517"/>
            <a:satOff val="28522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b="1" kern="120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Приручник за наставнике</a:t>
          </a:r>
          <a:endParaRPr lang="en-GB" sz="2000" b="1" kern="1200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12902" y="0"/>
        <a:ext cx="2812902" cy="1563044"/>
      </dsp:txXfrm>
    </dsp:sp>
    <dsp:sp modelId="{3CBE23DC-54E1-469C-AAC7-17A602426EE4}">
      <dsp:nvSpPr>
        <dsp:cNvPr id="0" name=""/>
        <dsp:cNvSpPr/>
      </dsp:nvSpPr>
      <dsp:spPr>
        <a:xfrm rot="10800000">
          <a:off x="0" y="2084059"/>
          <a:ext cx="2812902" cy="2084059"/>
        </a:xfrm>
        <a:prstGeom prst="round1Rect">
          <a:avLst/>
        </a:prstGeom>
        <a:solidFill>
          <a:schemeClr val="accent4">
            <a:hueOff val="-3867035"/>
            <a:satOff val="57045"/>
            <a:lumOff val="-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b="1" kern="12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Материјал за обуку наставника</a:t>
          </a:r>
          <a:endParaRPr lang="en-US" sz="2000" b="1" kern="1200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2605073"/>
        <a:ext cx="2812902" cy="1563044"/>
      </dsp:txXfrm>
    </dsp:sp>
    <dsp:sp modelId="{8FF02355-832C-4D37-8C60-DF4366612031}">
      <dsp:nvSpPr>
        <dsp:cNvPr id="0" name=""/>
        <dsp:cNvSpPr/>
      </dsp:nvSpPr>
      <dsp:spPr>
        <a:xfrm rot="5400000">
          <a:off x="3177324" y="1709321"/>
          <a:ext cx="2084059" cy="2812902"/>
        </a:xfrm>
        <a:prstGeom prst="round1Rect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b="1" kern="120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Упитник за ученике</a:t>
          </a:r>
          <a:endParaRPr lang="en-US" sz="2000" b="1" kern="1200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812902" y="2594757"/>
        <a:ext cx="2812902" cy="1563044"/>
      </dsp:txXfrm>
    </dsp:sp>
    <dsp:sp modelId="{5B73F994-187A-44E4-A5D5-5203DD0A4582}">
      <dsp:nvSpPr>
        <dsp:cNvPr id="0" name=""/>
        <dsp:cNvSpPr/>
      </dsp:nvSpPr>
      <dsp:spPr>
        <a:xfrm>
          <a:off x="1676892" y="1563044"/>
          <a:ext cx="2272020" cy="1042029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b="1" kern="12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rPr>
            <a:t>Кључни елементи</a:t>
          </a:r>
          <a:endParaRPr lang="en-US" sz="2000" b="1" kern="1200" dirty="0">
            <a:solidFill>
              <a:srgbClr val="254AA6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27760" y="1613912"/>
        <a:ext cx="2170284" cy="940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85E7E-2B36-45C8-B588-3F043DDE1280}">
      <dsp:nvSpPr>
        <dsp:cNvPr id="0" name=""/>
        <dsp:cNvSpPr/>
      </dsp:nvSpPr>
      <dsp:spPr>
        <a:xfrm rot="10800000">
          <a:off x="985727" y="2302"/>
          <a:ext cx="3107723" cy="8118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9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1" kern="1200" dirty="0">
              <a:latin typeface="Cambria" pitchFamily="18" charset="0"/>
            </a:rPr>
            <a:t>Брига о старима</a:t>
          </a:r>
          <a:endParaRPr lang="en-US" sz="1800" b="1" kern="1200" dirty="0">
            <a:latin typeface="Cambria" pitchFamily="18" charset="0"/>
          </a:endParaRPr>
        </a:p>
      </dsp:txBody>
      <dsp:txXfrm rot="10800000">
        <a:off x="1188682" y="2302"/>
        <a:ext cx="2904768" cy="811820"/>
      </dsp:txXfrm>
    </dsp:sp>
    <dsp:sp modelId="{99CB86E8-6D36-4A2D-BB24-19D93A3A4B3D}">
      <dsp:nvSpPr>
        <dsp:cNvPr id="0" name=""/>
        <dsp:cNvSpPr/>
      </dsp:nvSpPr>
      <dsp:spPr>
        <a:xfrm>
          <a:off x="579817" y="2302"/>
          <a:ext cx="811820" cy="8118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568A3-522E-4D3B-B2E5-55ACE895404D}">
      <dsp:nvSpPr>
        <dsp:cNvPr id="0" name=""/>
        <dsp:cNvSpPr/>
      </dsp:nvSpPr>
      <dsp:spPr>
        <a:xfrm rot="10800000">
          <a:off x="985727" y="1056457"/>
          <a:ext cx="3107723" cy="811820"/>
        </a:xfrm>
        <a:prstGeom prst="homePlate">
          <a:avLst/>
        </a:prstGeom>
        <a:solidFill>
          <a:schemeClr val="accent2">
            <a:hueOff val="14244"/>
            <a:satOff val="-38444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90" tIns="57150" rIns="10668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>
              <a:latin typeface="Cambria" panose="02040503050406030204" pitchFamily="18" charset="0"/>
            </a:rPr>
            <a:t>Промена свести и одговорности друштва према животној средини</a:t>
          </a:r>
          <a:endParaRPr lang="en-US" sz="15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1188682" y="1056457"/>
        <a:ext cx="2904768" cy="811820"/>
      </dsp:txXfrm>
    </dsp:sp>
    <dsp:sp modelId="{B06CBF73-D95B-4175-87CE-2A6E81F8F638}">
      <dsp:nvSpPr>
        <dsp:cNvPr id="0" name=""/>
        <dsp:cNvSpPr/>
      </dsp:nvSpPr>
      <dsp:spPr>
        <a:xfrm>
          <a:off x="579817" y="1056457"/>
          <a:ext cx="811820" cy="8118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F568D-01E1-455C-BEAB-48627CCA64E0}">
      <dsp:nvSpPr>
        <dsp:cNvPr id="0" name=""/>
        <dsp:cNvSpPr/>
      </dsp:nvSpPr>
      <dsp:spPr>
        <a:xfrm rot="10800000">
          <a:off x="985727" y="2110612"/>
          <a:ext cx="3107723" cy="811820"/>
        </a:xfrm>
        <a:prstGeom prst="homePlate">
          <a:avLst/>
        </a:prstGeom>
        <a:solidFill>
          <a:schemeClr val="accent2">
            <a:hueOff val="28489"/>
            <a:satOff val="-76888"/>
            <a:lumOff val="117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99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1" kern="1200" dirty="0">
              <a:latin typeface="Cambria" panose="02040503050406030204" pitchFamily="18" charset="0"/>
            </a:rPr>
            <a:t>Социјално укључивање (инклузија)</a:t>
          </a:r>
          <a:endParaRPr lang="en-US" sz="18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1188682" y="2110612"/>
        <a:ext cx="2904768" cy="811820"/>
      </dsp:txXfrm>
    </dsp:sp>
    <dsp:sp modelId="{8542CA36-C95E-4C81-80E9-3259CD7A9717}">
      <dsp:nvSpPr>
        <dsp:cNvPr id="0" name=""/>
        <dsp:cNvSpPr/>
      </dsp:nvSpPr>
      <dsp:spPr>
        <a:xfrm>
          <a:off x="579817" y="2110612"/>
          <a:ext cx="811820" cy="8118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BBAD3-2762-4DD9-85C7-C443AC81DEC1}">
      <dsp:nvSpPr>
        <dsp:cNvPr id="0" name=""/>
        <dsp:cNvSpPr/>
      </dsp:nvSpPr>
      <dsp:spPr>
        <a:xfrm rot="10800000">
          <a:off x="1023612" y="679"/>
          <a:ext cx="3256201" cy="81376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4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1" kern="1200" dirty="0">
              <a:latin typeface="Cambria" pitchFamily="18" charset="0"/>
            </a:rPr>
            <a:t>Брига о деци</a:t>
          </a:r>
          <a:endParaRPr lang="en-US" sz="1800" b="1" kern="1200" dirty="0">
            <a:latin typeface="Cambria" pitchFamily="18" charset="0"/>
          </a:endParaRPr>
        </a:p>
      </dsp:txBody>
      <dsp:txXfrm rot="10800000">
        <a:off x="1227053" y="679"/>
        <a:ext cx="3052760" cy="813763"/>
      </dsp:txXfrm>
    </dsp:sp>
    <dsp:sp modelId="{A829929C-5283-422B-89DE-2CE3C38A6ABD}">
      <dsp:nvSpPr>
        <dsp:cNvPr id="0" name=""/>
        <dsp:cNvSpPr/>
      </dsp:nvSpPr>
      <dsp:spPr>
        <a:xfrm>
          <a:off x="616730" y="679"/>
          <a:ext cx="813763" cy="8137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F31B2-8D21-4C87-B396-BA7009B564AE}">
      <dsp:nvSpPr>
        <dsp:cNvPr id="0" name=""/>
        <dsp:cNvSpPr/>
      </dsp:nvSpPr>
      <dsp:spPr>
        <a:xfrm rot="10800000">
          <a:off x="1023612" y="1057357"/>
          <a:ext cx="3256201" cy="813763"/>
        </a:xfrm>
        <a:prstGeom prst="homePlate">
          <a:avLst/>
        </a:prstGeom>
        <a:solidFill>
          <a:schemeClr val="accent2">
            <a:hueOff val="14244"/>
            <a:satOff val="-38444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4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1" kern="1200" dirty="0">
              <a:latin typeface="Cambria" pitchFamily="18" charset="0"/>
            </a:rPr>
            <a:t>Миграција радне снаге, одлив мозгова</a:t>
          </a:r>
          <a:endParaRPr lang="sr-Latn-BA" sz="1800" b="1" kern="1200" dirty="0">
            <a:latin typeface="Cambria" pitchFamily="18" charset="0"/>
          </a:endParaRPr>
        </a:p>
      </dsp:txBody>
      <dsp:txXfrm rot="10800000">
        <a:off x="1227053" y="1057357"/>
        <a:ext cx="3052760" cy="813763"/>
      </dsp:txXfrm>
    </dsp:sp>
    <dsp:sp modelId="{C50EA125-E338-431A-8550-D011A1CD32CC}">
      <dsp:nvSpPr>
        <dsp:cNvPr id="0" name=""/>
        <dsp:cNvSpPr/>
      </dsp:nvSpPr>
      <dsp:spPr>
        <a:xfrm>
          <a:off x="616730" y="1057357"/>
          <a:ext cx="813763" cy="8137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FC960-5E91-41BC-8740-ED798D1FBF7E}">
      <dsp:nvSpPr>
        <dsp:cNvPr id="0" name=""/>
        <dsp:cNvSpPr/>
      </dsp:nvSpPr>
      <dsp:spPr>
        <a:xfrm rot="10800000">
          <a:off x="1023612" y="2114035"/>
          <a:ext cx="3256201" cy="813763"/>
        </a:xfrm>
        <a:prstGeom prst="homePlate">
          <a:avLst/>
        </a:prstGeom>
        <a:solidFill>
          <a:schemeClr val="accent2">
            <a:hueOff val="28489"/>
            <a:satOff val="-76888"/>
            <a:lumOff val="117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47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b="1" kern="1200" dirty="0">
              <a:latin typeface="Cambria" panose="02040503050406030204" pitchFamily="18" charset="0"/>
            </a:rPr>
            <a:t>Изазови и недостаци периферних и руралних подручја</a:t>
          </a:r>
          <a:endParaRPr lang="en-US" sz="1800" kern="1200" dirty="0">
            <a:latin typeface="Cambria" pitchFamily="18" charset="0"/>
          </a:endParaRPr>
        </a:p>
      </dsp:txBody>
      <dsp:txXfrm rot="10800000">
        <a:off x="1227053" y="2114035"/>
        <a:ext cx="3052760" cy="813763"/>
      </dsp:txXfrm>
    </dsp:sp>
    <dsp:sp modelId="{D35AB71A-F338-4AF3-951B-5F09E21E6C7F}">
      <dsp:nvSpPr>
        <dsp:cNvPr id="0" name=""/>
        <dsp:cNvSpPr/>
      </dsp:nvSpPr>
      <dsp:spPr>
        <a:xfrm>
          <a:off x="616730" y="2114035"/>
          <a:ext cx="813763" cy="8137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FDC5D-E816-4C01-8E58-E5969E9A01F3}" type="datetimeFigureOut">
              <a:rPr lang="hu-HU" smtClean="0"/>
              <a:pPr/>
              <a:t>2020. 09. 15.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DB8B-031A-4A6F-87A5-9E4E28120EA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74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79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Montserrat Regular"/>
              <a:cs typeface="Montserrat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05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220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96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66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88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001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681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726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87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51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537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347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292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549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51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32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57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10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Montserrat Regular"/>
              <a:cs typeface="Montserrat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47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</a:t>
            </a:r>
            <a:r>
              <a:rPr lang="en-US" baseline="0" dirty="0"/>
              <a:t> page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537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page 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43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7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6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2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02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21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5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Montserrat Regular"/>
              <a:cs typeface="Montserrat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DB8B-031A-4A6F-87A5-9E4E28120EA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53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98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7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5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4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5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0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9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1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7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EBF0-F381-4884-88BC-88E5A2907462}" type="datetimeFigureOut">
              <a:rPr lang="de-DE" smtClean="0"/>
              <a:pPr/>
              <a:t>15.09.20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3341-C626-47D1-9C13-5E8F024B68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7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1.jpg"/><Relationship Id="rId1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7.xml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hyperlink" Target="https://creativecommons.org/licenses/by-nc-sa/3.0/" TargetMode="Externa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biologycorner.com/2016/01/24/field-biolog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fael.pupovac@rarei.rs" TargetMode="External"/><Relationship Id="rId4" Type="http://schemas.openxmlformats.org/officeDocument/2006/relationships/hyperlink" Target="mailto:biljanajoncic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7VFRspkNu4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 point open  for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96800" cy="689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2276872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bg1"/>
                </a:solidFill>
                <a:latin typeface="Cambria"/>
                <a:cs typeface="Cambria"/>
              </a:rPr>
              <a:t>Подстицање предузетничког духа и</a:t>
            </a:r>
          </a:p>
          <a:p>
            <a:r>
              <a:rPr lang="bg-BG" sz="2200" dirty="0">
                <a:solidFill>
                  <a:schemeClr val="bg1"/>
                </a:solidFill>
                <a:latin typeface="Cambria"/>
                <a:cs typeface="Cambria"/>
              </a:rPr>
              <a:t>социјалних иновација код ученика средњих</a:t>
            </a:r>
          </a:p>
          <a:p>
            <a:r>
              <a:rPr lang="bg-BG" sz="2200" dirty="0">
                <a:solidFill>
                  <a:schemeClr val="bg1"/>
                </a:solidFill>
                <a:latin typeface="Cambria"/>
                <a:cs typeface="Cambria"/>
              </a:rPr>
              <a:t>школа увођењем иновативног система учења</a:t>
            </a:r>
            <a:endParaRPr lang="en-US" sz="2200" b="1" dirty="0">
              <a:solidFill>
                <a:schemeClr val="bg1"/>
              </a:solidFill>
              <a:latin typeface="Cambria"/>
              <a:cs typeface="Cambri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chemeClr val="bg1"/>
              </a:solidFill>
              <a:latin typeface="Cambria"/>
              <a:ea typeface="Calibri" pitchFamily="34" charset="0"/>
              <a:cs typeface="Cambri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altLang="en-US" sz="2800" b="1" dirty="0">
                <a:solidFill>
                  <a:schemeClr val="bg1"/>
                </a:solidFill>
                <a:latin typeface="Cambria"/>
                <a:ea typeface="Calibri" pitchFamily="34" charset="0"/>
                <a:cs typeface="Cambria"/>
              </a:rPr>
              <a:t>INNOSCHOOL </a:t>
            </a:r>
            <a:r>
              <a:rPr lang="sr-Cyrl-RS" altLang="en-US" sz="2800" b="1" dirty="0">
                <a:solidFill>
                  <a:schemeClr val="bg1"/>
                </a:solidFill>
                <a:latin typeface="Cambria"/>
                <a:ea typeface="Calibri" pitchFamily="34" charset="0"/>
                <a:cs typeface="Cambria"/>
              </a:rPr>
              <a:t>ДАНИ </a:t>
            </a:r>
            <a:r>
              <a:rPr lang="sr-Cyrl-RS" altLang="en-US" sz="2200" b="1" dirty="0">
                <a:solidFill>
                  <a:schemeClr val="bg1"/>
                </a:solidFill>
                <a:latin typeface="Cambria"/>
                <a:ea typeface="Calibri" pitchFamily="34" charset="0"/>
                <a:cs typeface="Cambria"/>
              </a:rPr>
              <a:t>– </a:t>
            </a:r>
            <a:r>
              <a:rPr lang="sr-Cyrl-RS" altLang="en-US" sz="2200" b="1" dirty="0" err="1">
                <a:solidFill>
                  <a:schemeClr val="bg1"/>
                </a:solidFill>
                <a:latin typeface="Cambria"/>
                <a:ea typeface="Calibri" pitchFamily="34" charset="0"/>
                <a:cs typeface="Cambria"/>
              </a:rPr>
              <a:t>онлајн</a:t>
            </a:r>
            <a:r>
              <a:rPr lang="sr-Cyrl-RS" altLang="en-US" sz="2200" b="1" dirty="0">
                <a:solidFill>
                  <a:schemeClr val="bg1"/>
                </a:solidFill>
                <a:latin typeface="Cambria"/>
                <a:ea typeface="Calibri" pitchFamily="34" charset="0"/>
                <a:cs typeface="Cambria"/>
              </a:rPr>
              <a:t> догађај</a:t>
            </a:r>
            <a:endParaRPr lang="en-US" altLang="en-US" sz="2200" b="1" dirty="0">
              <a:solidFill>
                <a:schemeClr val="bg1"/>
              </a:solidFill>
              <a:latin typeface="Cambria"/>
              <a:ea typeface="Calibri" pitchFamily="34" charset="0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07707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FFFFFF"/>
              </a:solidFill>
              <a:latin typeface="Cambria"/>
              <a:ea typeface="Calibri" pitchFamily="34" charset="0"/>
              <a:cs typeface="Cambri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sz="1600" b="1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16</a:t>
            </a:r>
            <a:r>
              <a:rPr lang="en-US" altLang="en-US" sz="1600" b="1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. </a:t>
            </a:r>
            <a:r>
              <a:rPr lang="sr-Cyrl-RS" altLang="en-US" sz="1600" b="1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септембар </a:t>
            </a:r>
            <a:r>
              <a:rPr lang="en-US" altLang="en-US" sz="1600" b="1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20</a:t>
            </a:r>
            <a:r>
              <a:rPr lang="sr-Cyrl-RS" altLang="en-US" sz="1600" b="1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20</a:t>
            </a:r>
            <a:r>
              <a:rPr lang="en-US" altLang="en-US" sz="1600" b="1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.</a:t>
            </a:r>
            <a:endParaRPr lang="en-US" altLang="en-US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altLang="en-US" sz="1600" dirty="0">
                <a:solidFill>
                  <a:srgbClr val="FFFFFF"/>
                </a:solidFill>
                <a:latin typeface="Cambria"/>
                <a:ea typeface="Calibri" pitchFamily="34" charset="0"/>
                <a:cs typeface="Cambria"/>
              </a:rPr>
              <a:t>Београд, Србија</a:t>
            </a:r>
            <a:endParaRPr lang="en-US" altLang="en-US" sz="1600" dirty="0">
              <a:solidFill>
                <a:srgbClr val="FFFFFF"/>
              </a:solidFill>
              <a:latin typeface="Cambria"/>
              <a:ea typeface="Calibri" pitchFamily="34" charset="0"/>
              <a:cs typeface="Cambr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7689" y="5204076"/>
            <a:ext cx="2130609" cy="353943"/>
            <a:chOff x="937689" y="5204076"/>
            <a:chExt cx="2130609" cy="353943"/>
          </a:xfrm>
        </p:grpSpPr>
        <p:pic>
          <p:nvPicPr>
            <p:cNvPr id="2" name="Picture 1" descr="rarei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89" y="5237666"/>
              <a:ext cx="288032" cy="28803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miter lim="800000"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263865" y="5204076"/>
              <a:ext cx="1804433" cy="353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mbria"/>
                  <a:cs typeface="Cambria"/>
                </a:rPr>
                <a:t>Regionalna agencija za razvoj</a:t>
              </a:r>
            </a:p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mbria"/>
                  <a:cs typeface="Cambria"/>
                </a:rPr>
                <a:t>i evropske integracije Beograd</a:t>
              </a:r>
            </a:p>
            <a:p>
              <a:endParaRPr lang="en-US" sz="10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Cambria"/>
                <a:cs typeface="Cambria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Cambria"/>
              <a:cs typeface="Cambria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id="{D318D0BB-B991-C24F-AE8E-C6E468A1BC75}"/>
              </a:ext>
            </a:extLst>
          </p:cNvPr>
          <p:cNvSpPr/>
          <p:nvPr/>
        </p:nvSpPr>
        <p:spPr>
          <a:xfrm>
            <a:off x="323528" y="482747"/>
            <a:ext cx="861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Cyrl-RS" sz="3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Озбиљна </a:t>
            </a:r>
            <a:r>
              <a:rPr lang="sr-Cyrl-RS" sz="3600" b="1" dirty="0" err="1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игрица</a:t>
            </a:r>
            <a:endParaRPr lang="hu-HU" sz="3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45A3E7-61AE-9546-A5EA-570CD82F08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1958"/>
            <a:ext cx="8610499" cy="48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2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8" y="3099259"/>
            <a:ext cx="9144001" cy="36576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54121" y="724634"/>
            <a:ext cx="679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254AA6"/>
                </a:solidFill>
                <a:latin typeface="Cambria" pitchFamily="18" charset="0"/>
              </a:rPr>
              <a:t>Друштвене потребе – мапирање и дефинисање</a:t>
            </a:r>
            <a:endParaRPr lang="en-US" sz="2000" b="1" dirty="0">
              <a:solidFill>
                <a:srgbClr val="254AA6"/>
              </a:solidFill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526" y="1674267"/>
            <a:ext cx="8532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Током </a:t>
            </a:r>
            <a:r>
              <a:rPr lang="sr-Latn-BA" sz="1600" dirty="0">
                <a:solidFill>
                  <a:srgbClr val="254AA6"/>
                </a:solidFill>
                <a:latin typeface="Cambria" pitchFamily="18" charset="0"/>
              </a:rPr>
              <a:t>2018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. године</a:t>
            </a:r>
            <a:r>
              <a:rPr lang="sr-Latn-BA" sz="1600" dirty="0">
                <a:solidFill>
                  <a:srgbClr val="254AA6"/>
                </a:solidFill>
                <a:latin typeface="Cambria" pitchFamily="18" charset="0"/>
              </a:rPr>
              <a:t>, 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сви партнери</a:t>
            </a:r>
            <a:r>
              <a:rPr lang="en-GB" sz="1600" dirty="0">
                <a:solidFill>
                  <a:srgbClr val="254AA6"/>
                </a:solidFill>
                <a:latin typeface="Cambria" pitchFamily="18" charset="0"/>
              </a:rPr>
              <a:t> InnoSchool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 пројекта </a:t>
            </a:r>
            <a:r>
              <a:rPr lang="sr-Cyrl-RS" sz="1600" dirty="0" err="1">
                <a:solidFill>
                  <a:srgbClr val="254AA6"/>
                </a:solidFill>
                <a:latin typeface="Cambria" pitchFamily="18" charset="0"/>
              </a:rPr>
              <a:t>мапирали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 су територијалне потребе на националном и/или регионалном нивоу</a:t>
            </a:r>
            <a:r>
              <a:rPr lang="en-GB" sz="1600" dirty="0">
                <a:solidFill>
                  <a:srgbClr val="254AA6"/>
                </a:solidFill>
                <a:latin typeface="Cambria" pitchFamily="18" charset="0"/>
              </a:rPr>
              <a:t> (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Чешка, Мађарска, Румунија, Бугарска, Словачка, Аустрија, Босна и Херцеговина, Србија и Молдавија</a:t>
            </a:r>
            <a:r>
              <a:rPr lang="en-GB" sz="1600" dirty="0">
                <a:solidFill>
                  <a:srgbClr val="254AA6"/>
                </a:solidFill>
                <a:latin typeface="Cambria" pitchFamily="18" charset="0"/>
              </a:rPr>
              <a:t>) 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ради одговарајућег дефинисања концепта </a:t>
            </a:r>
            <a:r>
              <a:rPr lang="en-GB" sz="1600" dirty="0">
                <a:solidFill>
                  <a:srgbClr val="254AA6"/>
                </a:solidFill>
                <a:latin typeface="Cambria" pitchFamily="18" charset="0"/>
              </a:rPr>
              <a:t>InnoSchool </a:t>
            </a:r>
            <a:r>
              <a:rPr lang="sr-Cyrl-RS" sz="1600" dirty="0">
                <a:solidFill>
                  <a:srgbClr val="254AA6"/>
                </a:solidFill>
                <a:latin typeface="Cambria" pitchFamily="18" charset="0"/>
              </a:rPr>
              <a:t>система учења</a:t>
            </a:r>
            <a:r>
              <a:rPr lang="en-GB" sz="1600" dirty="0">
                <a:solidFill>
                  <a:srgbClr val="254AA6"/>
                </a:solidFill>
                <a:latin typeface="Cambria" pitchFamily="18" charset="0"/>
              </a:rPr>
              <a:t> (ILS). </a:t>
            </a:r>
            <a:endParaRPr lang="en-US" sz="1600" dirty="0">
              <a:solidFill>
                <a:srgbClr val="254AA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8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51520" y="55355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254AA6"/>
                </a:solidFill>
                <a:latin typeface="Cambria" pitchFamily="18" charset="0"/>
              </a:rPr>
              <a:t>Друштвене потребе</a:t>
            </a:r>
            <a:endParaRPr lang="en-US" sz="2800" b="1" dirty="0">
              <a:solidFill>
                <a:srgbClr val="254AA6"/>
              </a:solidFill>
              <a:latin typeface="Cambria" pitchFamily="18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348122836"/>
              </p:ext>
            </p:extLst>
          </p:nvPr>
        </p:nvGraphicFramePr>
        <p:xfrm>
          <a:off x="328644" y="3312576"/>
          <a:ext cx="4673269" cy="29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315165372"/>
              </p:ext>
            </p:extLst>
          </p:nvPr>
        </p:nvGraphicFramePr>
        <p:xfrm>
          <a:off x="4391980" y="3308834"/>
          <a:ext cx="4896544" cy="29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0980" y="1628800"/>
            <a:ext cx="807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основу детаљне анализе документације и интервјуа/билатералних састанака с територијалним експертима односно другим релевантним интересним странама</a:t>
            </a:r>
            <a:r>
              <a:rPr lang="sr-Latn-BA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утврђено је шест најрелевантнијих друштвених потреба на националном/регионалном нивоу:</a:t>
            </a:r>
            <a:endParaRPr lang="en-US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hteck 3">
            <a:extLst>
              <a:ext uri="{FF2B5EF4-FFF2-40B4-BE49-F238E27FC236}">
                <a16:creationId xmlns:a16="http://schemas.microsoft.com/office/drawing/2014/main" id="{702CC9F5-00A5-402E-BD69-78FACA4EF7F8}"/>
              </a:ext>
            </a:extLst>
          </p:cNvPr>
          <p:cNvSpPr/>
          <p:nvPr/>
        </p:nvSpPr>
        <p:spPr>
          <a:xfrm>
            <a:off x="285401" y="471106"/>
            <a:ext cx="8607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озбиљној </a:t>
            </a:r>
            <a:r>
              <a:rPr lang="sr-Cyrl-RS" sz="3600" b="1" dirty="0" err="1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игрици</a:t>
            </a:r>
            <a:endParaRPr lang="sl-SI" sz="3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Obdĺžnik 29"/>
          <p:cNvSpPr/>
          <p:nvPr/>
        </p:nvSpPr>
        <p:spPr>
          <a:xfrm>
            <a:off x="323528" y="1196752"/>
            <a:ext cx="8568952" cy="79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Циљ 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InnoSchool 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озбиљне игрице је јачање друштвених иновација и предузетничког духа кроз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5" name="Obdĺžnik 4"/>
          <p:cNvSpPr/>
          <p:nvPr/>
        </p:nvSpPr>
        <p:spPr>
          <a:xfrm>
            <a:off x="335604" y="2278546"/>
            <a:ext cx="4806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стварање свести о </a:t>
            </a:r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друштвеним потребама</a:t>
            </a:r>
            <a:endParaRPr lang="sk-SK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унапређење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способности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ученика 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креативност, проактивност, ризиковање и истрајност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стицање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предузетничких вештина</a:t>
            </a:r>
            <a:r>
              <a:rPr lang="sk-SK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кроз мапирање прилика, планирање пословања, маркетинг/продају, финансије, људске ресурсе и управљање пројектима</a:t>
            </a:r>
            <a:r>
              <a:rPr lang="sk-SK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3" descr="A picture containing player, ball, swinging, umbrella&#10;&#10;Description automatically generated">
            <a:extLst>
              <a:ext uri="{FF2B5EF4-FFF2-40B4-BE49-F238E27FC236}">
                <a16:creationId xmlns:a16="http://schemas.microsoft.com/office/drawing/2014/main" id="{44253A71-B931-E84A-9C15-CE01C8690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84" y="2345634"/>
            <a:ext cx="3928103" cy="25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395536" y="55355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Озбиљна </a:t>
            </a:r>
            <a:r>
              <a:rPr lang="sr-Cyrl-RS" sz="2800" b="1" dirty="0" err="1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игрица</a:t>
            </a:r>
            <a:r>
              <a:rPr lang="sr-Cyrl-RS" sz="28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пилот пројекат</a:t>
            </a:r>
            <a:endParaRPr lang="cs-CZ" sz="28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108" y="1484195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Укупно трајање од </a:t>
            </a:r>
            <a:r>
              <a:rPr lang="sr-Cyrl-RS" sz="1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септембра/октобра</a:t>
            </a:r>
            <a:r>
              <a:rPr lang="en-U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</a:t>
            </a:r>
            <a:r>
              <a:rPr lang="sr-Cyrl-R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</a:t>
            </a:r>
            <a:r>
              <a:rPr lang="en-U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1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децембра</a:t>
            </a:r>
            <a:r>
              <a:rPr lang="en-U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2020.</a:t>
            </a:r>
            <a:r>
              <a:rPr lang="sr-Cyrl-RS" sz="16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године.</a:t>
            </a:r>
            <a:endParaRPr lang="en-US" sz="16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1107" y="2026968"/>
            <a:ext cx="6290047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InnoSchool </a:t>
            </a:r>
            <a:r>
              <a:rPr lang="sr-Cyrl-R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систем учења предлаже два нивоа учења</a:t>
            </a:r>
            <a:r>
              <a:rPr lang="en-U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sz="2000" b="1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основни</a:t>
            </a:r>
            <a:r>
              <a:rPr lang="en-U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 почетнике и</a:t>
            </a:r>
            <a:r>
              <a:rPr lang="en-US" sz="2000" b="1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b="1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напредни</a:t>
            </a:r>
            <a:r>
              <a:rPr lang="en-U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 напредне ученике</a:t>
            </a:r>
            <a:r>
              <a:rPr lang="en-US" sz="2000" dirty="0">
                <a:solidFill>
                  <a:srgbClr val="254AA6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solidFill>
                <a:srgbClr val="254AA6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44317" y="3434185"/>
            <a:ext cx="5414693" cy="923330"/>
            <a:chOff x="75352" y="0"/>
            <a:chExt cx="5631468" cy="923330"/>
          </a:xfrm>
        </p:grpSpPr>
        <p:sp>
          <p:nvSpPr>
            <p:cNvPr id="36" name="Rounded Rectangle 35"/>
            <p:cNvSpPr/>
            <p:nvPr/>
          </p:nvSpPr>
          <p:spPr>
            <a:xfrm>
              <a:off x="75352" y="0"/>
              <a:ext cx="5631468" cy="9233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20425" y="45073"/>
              <a:ext cx="5541322" cy="83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8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За ученике који немају никакво предзнање или немају довољно предзнања о предузетништву и друштвеним иновацијама</a:t>
              </a:r>
              <a:r>
                <a:rPr lang="en-US" sz="18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57308" y="4521489"/>
            <a:ext cx="4552683" cy="923330"/>
            <a:chOff x="18666" y="0"/>
            <a:chExt cx="5526843" cy="923330"/>
          </a:xfrm>
        </p:grpSpPr>
        <p:sp>
          <p:nvSpPr>
            <p:cNvPr id="39" name="Rounded Rectangle 38"/>
            <p:cNvSpPr/>
            <p:nvPr/>
          </p:nvSpPr>
          <p:spPr>
            <a:xfrm>
              <a:off x="18666" y="0"/>
              <a:ext cx="5526843" cy="9233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63739" y="45073"/>
              <a:ext cx="5436697" cy="833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8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За ученике који имају довољно предзнања да успешно заврше све офлајн и онлајн активности</a:t>
              </a:r>
              <a:endParaRPr lang="en-US" sz="18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Pentagon 40"/>
          <p:cNvSpPr/>
          <p:nvPr/>
        </p:nvSpPr>
        <p:spPr>
          <a:xfrm>
            <a:off x="141205" y="3412581"/>
            <a:ext cx="1574848" cy="92371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Основни ниво</a:t>
            </a:r>
            <a:endParaRPr lang="bg-BG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147189" y="4510940"/>
            <a:ext cx="1574848" cy="92771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Напредни ниво</a:t>
            </a:r>
            <a:endParaRPr lang="bg-BG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Obrázok 1">
            <a:extLst>
              <a:ext uri="{FF2B5EF4-FFF2-40B4-BE49-F238E27FC236}">
                <a16:creationId xmlns:a16="http://schemas.microsoft.com/office/drawing/2014/main" id="{B63C2DAB-FFC2-BC42-9E23-CCD4C450E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0130"/>
            <a:ext cx="2969107" cy="46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395536" y="55355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254AA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Спровођење пилот-пројекта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254AA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Rounded Rectangle 36"/>
          <p:cNvSpPr/>
          <p:nvPr/>
        </p:nvSpPr>
        <p:spPr>
          <a:xfrm>
            <a:off x="251520" y="1474330"/>
            <a:ext cx="8712967" cy="918965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de-DE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sr-Cyrl-R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нивоа</a:t>
            </a:r>
            <a:r>
              <a:rPr lang="de-DE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de-DE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b="1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ПОЧЕТНИКЕ</a:t>
            </a:r>
            <a:endParaRPr lang="sr-Cyrl-R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e-DE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sr-Cyrl-R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нивоа</a:t>
            </a:r>
            <a:r>
              <a:rPr lang="de-DE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de-DE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НАПРЕДНЕ УЧЕНИКЕ</a:t>
            </a:r>
            <a:endParaRPr lang="de-DE" sz="2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2588" y="2669367"/>
            <a:ext cx="60188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комбиновани</a:t>
            </a:r>
            <a:r>
              <a:rPr lang="de-DE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dirty="0" err="1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онлајн-офлајн</a:t>
            </a:r>
            <a:r>
              <a:rPr lang="sr-Cyrl-RS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час</a:t>
            </a:r>
            <a:r>
              <a:rPr lang="sr-Latn-RS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sr-Cyrl-RS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 у учионици</a:t>
            </a:r>
            <a:endParaRPr lang="bg-BG" sz="24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7883" y="3867005"/>
            <a:ext cx="600823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err="1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офлајн</a:t>
            </a:r>
            <a:r>
              <a:rPr lang="sr-Cyrl-RS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часови у учионици</a:t>
            </a:r>
            <a:endParaRPr lang="bg-BG" sz="24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4853" y="4774877"/>
            <a:ext cx="600823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err="1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онлајн</a:t>
            </a:r>
            <a:r>
              <a:rPr lang="sr-Cyrl-RS" sz="2400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часови ван учионице</a:t>
            </a:r>
            <a:endParaRPr lang="de-DE" sz="2400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5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hteck 3"/>
          <p:cNvSpPr/>
          <p:nvPr/>
        </p:nvSpPr>
        <p:spPr>
          <a:xfrm>
            <a:off x="544861" y="1375618"/>
            <a:ext cx="805427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sk-SK" sz="4000" b="1" dirty="0">
                <a:solidFill>
                  <a:srgbClr val="223B9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417</a:t>
            </a:r>
            <a:r>
              <a:rPr lang="sk-SK" sz="4000" dirty="0">
                <a:solidFill>
                  <a:srgbClr val="223B9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4000" dirty="0">
                <a:solidFill>
                  <a:srgbClr val="223B9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јединствених приказа екрана</a:t>
            </a:r>
            <a:endParaRPr lang="sk-SK" sz="4000" dirty="0">
              <a:solidFill>
                <a:srgbClr val="223B9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sk-SK" sz="4000" b="1" dirty="0">
                <a:solidFill>
                  <a:srgbClr val="223B9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</a:t>
            </a:r>
            <a:r>
              <a:rPr lang="sk-SK" sz="4000" dirty="0">
                <a:solidFill>
                  <a:srgbClr val="223B9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4000" dirty="0">
                <a:solidFill>
                  <a:srgbClr val="223B9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ликова с емоцијама</a:t>
            </a:r>
            <a:endParaRPr lang="sk-SK" sz="4000" dirty="0">
              <a:solidFill>
                <a:srgbClr val="223B9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5" y="3075224"/>
            <a:ext cx="9144001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8477" y="299592"/>
            <a:ext cx="3145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b="1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ОВО ЈЕ </a:t>
            </a:r>
            <a:r>
              <a:rPr lang="sr-Latn-BA" sz="4800" b="1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ILS</a:t>
            </a:r>
            <a:endParaRPr lang="en-US" sz="4800" b="1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2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186016" y="910014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BFEBDBB-761B-42EB-9DE5-78ADA724D7D4}"/>
              </a:ext>
            </a:extLst>
          </p:cNvPr>
          <p:cNvSpPr txBox="1"/>
          <p:nvPr/>
        </p:nvSpPr>
        <p:spPr>
          <a:xfrm>
            <a:off x="175381" y="558728"/>
            <a:ext cx="70637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28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Наставнички интерфејс</a:t>
            </a:r>
            <a:endParaRPr lang="sk-SK" sz="28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419715-A335-EC45-A663-E26A2DC76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680688"/>
            <a:ext cx="9144000" cy="39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1210504-7346-4702-B0A1-BE2000E23B90}"/>
              </a:ext>
            </a:extLst>
          </p:cNvPr>
          <p:cNvSpPr txBox="1"/>
          <p:nvPr/>
        </p:nvSpPr>
        <p:spPr>
          <a:xfrm>
            <a:off x="251520" y="374309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Опција за закључавање/откључавање и </a:t>
            </a:r>
          </a:p>
          <a:p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отварање садржаја и нивоа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AE708-C9AE-2042-B0DA-D98D80C412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1" y="1266534"/>
            <a:ext cx="7875484" cy="47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1210504-7346-4702-B0A1-BE2000E23B90}"/>
              </a:ext>
            </a:extLst>
          </p:cNvPr>
          <p:cNvSpPr txBox="1"/>
          <p:nvPr/>
        </p:nvSpPr>
        <p:spPr>
          <a:xfrm>
            <a:off x="251520" y="545947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Могућност прегледа</a:t>
            </a:r>
            <a:r>
              <a:rPr lang="en-U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напретка</a:t>
            </a:r>
            <a:r>
              <a:rPr lang="sr-Latn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ученика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44F1F0-F571-D04E-B804-8561BA281FB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4" y="1301948"/>
            <a:ext cx="7578424" cy="46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Monserrat"/>
                <a:cs typeface="Monserrat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Monserrat"/>
              <a:cs typeface="Monserrat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4283" y="485634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err="1">
                <a:solidFill>
                  <a:srgbClr val="254AA6"/>
                </a:solidFill>
                <a:latin typeface="Cambria"/>
                <a:cs typeface="Cambria"/>
              </a:rPr>
              <a:t>Агенда</a:t>
            </a:r>
            <a:endParaRPr lang="en-US" sz="3600" b="1" dirty="0">
              <a:solidFill>
                <a:srgbClr val="254AA6"/>
              </a:solidFill>
              <a:latin typeface="Cambria"/>
              <a:cs typeface="Cambri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F7336E-1FE8-1549-B300-3AE420581F4C}"/>
              </a:ext>
            </a:extLst>
          </p:cNvPr>
          <p:cNvSpPr txBox="1"/>
          <p:nvPr/>
        </p:nvSpPr>
        <p:spPr>
          <a:xfrm>
            <a:off x="251051" y="1822762"/>
            <a:ext cx="8712967" cy="3323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5000">
                <a:schemeClr val="bg1">
                  <a:shade val="67500"/>
                  <a:satMod val="115000"/>
                  <a:alpha val="37000"/>
                  <a:lumMod val="45000"/>
                  <a:lumOff val="5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3000" b="1" dirty="0">
                <a:solidFill>
                  <a:srgbClr val="92D050"/>
                </a:solidFill>
                <a:latin typeface="Cambria" panose="02040503050406030204" pitchFamily="18" charset="0"/>
              </a:rPr>
              <a:t>Концепт</a:t>
            </a:r>
            <a:r>
              <a:rPr lang="sr-Cyrl-RS" sz="30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InnoSchool</a:t>
            </a:r>
            <a:r>
              <a:rPr lang="sr-Cyrl-RS" sz="3000" b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sr-Cyrl-RS" sz="3000" b="1" dirty="0">
                <a:solidFill>
                  <a:srgbClr val="92D050"/>
                </a:solidFill>
                <a:latin typeface="Cambria" panose="02040503050406030204" pitchFamily="18" charset="0"/>
              </a:rPr>
              <a:t>система учења (ИЛС</a:t>
            </a:r>
            <a:r>
              <a:rPr lang="sr-Latn-RS" sz="3000" b="1" dirty="0">
                <a:solidFill>
                  <a:srgbClr val="92D050"/>
                </a:solidFill>
                <a:latin typeface="Cambria" panose="02040503050406030204" pitchFamily="18" charset="0"/>
              </a:rPr>
              <a:t>)</a:t>
            </a:r>
            <a:r>
              <a:rPr lang="sr-Cyrl-RS" sz="3000" b="1" dirty="0">
                <a:solidFill>
                  <a:srgbClr val="92D050"/>
                </a:solidFill>
                <a:latin typeface="Cambria" panose="02040503050406030204" pitchFamily="18" charset="0"/>
              </a:rPr>
              <a:t> и његови елементи</a:t>
            </a:r>
          </a:p>
          <a:p>
            <a:pPr algn="just"/>
            <a:endParaRPr lang="sr-Cyrl-RS" sz="3000" b="1" dirty="0">
              <a:solidFill>
                <a:srgbClr val="254AA6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C000"/>
                </a:solidFill>
                <a:latin typeface="Cambria" panose="02040503050406030204" pitchFamily="18" charset="0"/>
              </a:rPr>
              <a:t>InnoSchool</a:t>
            </a:r>
            <a:r>
              <a:rPr lang="sr-Cyrl-RS" sz="3000" b="1" dirty="0">
                <a:solidFill>
                  <a:srgbClr val="009193"/>
                </a:solidFill>
                <a:latin typeface="Cambria" panose="02040503050406030204" pitchFamily="18" charset="0"/>
              </a:rPr>
              <a:t> озбиљна </a:t>
            </a:r>
            <a:r>
              <a:rPr lang="sr-Cyrl-RS" sz="3000" b="1" dirty="0" err="1">
                <a:solidFill>
                  <a:srgbClr val="009193"/>
                </a:solidFill>
                <a:latin typeface="Cambria" panose="02040503050406030204" pitchFamily="18" charset="0"/>
              </a:rPr>
              <a:t>игрица</a:t>
            </a:r>
            <a:r>
              <a:rPr lang="sr-Latn-RS" sz="3000" b="1" dirty="0">
                <a:solidFill>
                  <a:srgbClr val="009193"/>
                </a:solidFill>
                <a:latin typeface="Cambria" panose="02040503050406030204" pitchFamily="18" charset="0"/>
              </a:rPr>
              <a:t> </a:t>
            </a:r>
            <a:r>
              <a:rPr lang="sr-Cyrl-RS" sz="3000" b="1" dirty="0">
                <a:solidFill>
                  <a:srgbClr val="009193"/>
                </a:solidFill>
                <a:latin typeface="Cambria" panose="02040503050406030204" pitchFamily="18" charset="0"/>
              </a:rPr>
              <a:t>и пилот програм</a:t>
            </a:r>
          </a:p>
          <a:p>
            <a:pPr algn="just"/>
            <a:endParaRPr lang="sr-Cyrl-RS" sz="3000" b="1" dirty="0">
              <a:solidFill>
                <a:srgbClr val="254AA6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sz="3000" b="1" dirty="0">
                <a:solidFill>
                  <a:srgbClr val="254AA6"/>
                </a:solidFill>
                <a:latin typeface="Cambria" panose="02040503050406030204" pitchFamily="18" charset="0"/>
              </a:rPr>
              <a:t>Средње школе – учесници у пилот програму током школске 2020/2021 године</a:t>
            </a:r>
            <a:r>
              <a:rPr lang="en-RS" sz="3000" b="1" dirty="0">
                <a:solidFill>
                  <a:srgbClr val="254AA6"/>
                </a:solidFill>
                <a:latin typeface="Cambria" panose="02040503050406030204" pitchFamily="18" charset="0"/>
              </a:rPr>
              <a:t> </a:t>
            </a:r>
            <a:endParaRPr lang="en-US" sz="3000" b="1" dirty="0">
              <a:solidFill>
                <a:srgbClr val="254AA6"/>
              </a:solidFill>
              <a:latin typeface="Cambria" panose="02040503050406030204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1210504-7346-4702-B0A1-BE2000E23B90}"/>
              </a:ext>
            </a:extLst>
          </p:cNvPr>
          <p:cNvSpPr txBox="1"/>
          <p:nvPr/>
        </p:nvSpPr>
        <p:spPr>
          <a:xfrm>
            <a:off x="251520" y="563459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Једноставност ученичког интерфејса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7114658-7C2E-B344-82EA-DA26F20F6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5" y="1412807"/>
            <a:ext cx="8831816" cy="45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BEBDFD-C329-5C42-B552-39BAC7B002AC}"/>
              </a:ext>
            </a:extLst>
          </p:cNvPr>
          <p:cNvPicPr/>
          <p:nvPr/>
        </p:nvPicPr>
        <p:blipFill rotWithShape="1">
          <a:blip r:embed="rId5" cstate="print"/>
          <a:srcRect l="13445" t="18944" r="19686" b="5901"/>
          <a:stretch/>
        </p:blipFill>
        <p:spPr bwMode="auto">
          <a:xfrm>
            <a:off x="5137748" y="3723991"/>
            <a:ext cx="3528090" cy="2371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B8B014-3A16-E54E-B0E3-8D5CB3D25286}"/>
              </a:ext>
            </a:extLst>
          </p:cNvPr>
          <p:cNvPicPr/>
          <p:nvPr/>
        </p:nvPicPr>
        <p:blipFill rotWithShape="1">
          <a:blip r:embed="rId6" cstate="print"/>
          <a:srcRect l="10625" t="16462" r="20998" b="5160"/>
          <a:stretch/>
        </p:blipFill>
        <p:spPr bwMode="auto">
          <a:xfrm>
            <a:off x="5137748" y="1301285"/>
            <a:ext cx="3528090" cy="2371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C7B36C-1BC6-A34B-9751-0E2A77D999FC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/>
          <a:stretch/>
        </p:blipFill>
        <p:spPr bwMode="auto">
          <a:xfrm>
            <a:off x="218500" y="1803181"/>
            <a:ext cx="4392488" cy="35866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BlokTextu 1">
            <a:extLst>
              <a:ext uri="{FF2B5EF4-FFF2-40B4-BE49-F238E27FC236}">
                <a16:creationId xmlns:a16="http://schemas.microsoft.com/office/drawing/2014/main" id="{4D782F75-EB11-4640-8B2D-0FDD000CD6C3}"/>
              </a:ext>
            </a:extLst>
          </p:cNvPr>
          <p:cNvSpPr txBox="1"/>
          <p:nvPr/>
        </p:nvSpPr>
        <p:spPr>
          <a:xfrm>
            <a:off x="239192" y="346127"/>
            <a:ext cx="7200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Једноставност ученичког интерфејса</a:t>
            </a:r>
            <a:r>
              <a:rPr lang="sr-Latn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продавница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0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1210504-7346-4702-B0A1-BE2000E23B90}"/>
              </a:ext>
            </a:extLst>
          </p:cNvPr>
          <p:cNvSpPr txBox="1"/>
          <p:nvPr/>
        </p:nvSpPr>
        <p:spPr>
          <a:xfrm>
            <a:off x="251520" y="545947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Могућност прегледа</a:t>
            </a:r>
            <a:r>
              <a:rPr lang="en-U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резултата тимова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44F1F0-F571-D04E-B804-8561BA281FB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4" y="1301948"/>
            <a:ext cx="7578424" cy="46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73FD26C9-7F53-4016-80CA-7273C359D684}"/>
              </a:ext>
            </a:extLst>
          </p:cNvPr>
          <p:cNvSpPr txBox="1"/>
          <p:nvPr/>
        </p:nvSpPr>
        <p:spPr>
          <a:xfrm>
            <a:off x="251520" y="623679"/>
            <a:ext cx="80076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Награђивање постигнутих резултата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CBA120-9CBC-2C43-9465-72361916C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6" y="1437850"/>
            <a:ext cx="8616674" cy="44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4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73FD26C9-7F53-4016-80CA-7273C359D684}"/>
              </a:ext>
            </a:extLst>
          </p:cNvPr>
          <p:cNvSpPr txBox="1"/>
          <p:nvPr/>
        </p:nvSpPr>
        <p:spPr>
          <a:xfrm>
            <a:off x="323527" y="231641"/>
            <a:ext cx="63544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Објаве на Фејсбуку </a:t>
            </a:r>
            <a:r>
              <a:rPr lang="en-U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- 15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унапред припремљених објава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EFD1858-1825-BA44-A704-F782303EF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6" y="1335415"/>
            <a:ext cx="8979914" cy="46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5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BlokTextu 36">
            <a:extLst>
              <a:ext uri="{FF2B5EF4-FFF2-40B4-BE49-F238E27FC236}">
                <a16:creationId xmlns:a16="http://schemas.microsoft.com/office/drawing/2014/main" id="{2AE980B7-B11C-46B2-BCD8-E2FA38322EB1}"/>
              </a:ext>
            </a:extLst>
          </p:cNvPr>
          <p:cNvSpPr txBox="1"/>
          <p:nvPr/>
        </p:nvSpPr>
        <p:spPr>
          <a:xfrm>
            <a:off x="359284" y="546348"/>
            <a:ext cx="80076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  <a:r>
              <a:rPr lang="sr-Cyrl-RS" sz="24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Обавештења у искачућим прозорима</a:t>
            </a:r>
            <a:endParaRPr lang="sk-SK" sz="24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592BEE-0A66-9944-ADCB-DDF2FAFE08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1159" r="23852" b="40336"/>
          <a:stretch/>
        </p:blipFill>
        <p:spPr>
          <a:xfrm>
            <a:off x="239317" y="2251348"/>
            <a:ext cx="4306129" cy="2504176"/>
          </a:xfrm>
          <a:prstGeom prst="rect">
            <a:avLst/>
          </a:prstGeom>
        </p:spPr>
      </p:pic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A6A7E92-0E0F-0F4B-A9FE-76C3B1864C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2711" b="35479"/>
          <a:stretch/>
        </p:blipFill>
        <p:spPr>
          <a:xfrm>
            <a:off x="4721261" y="2248596"/>
            <a:ext cx="4116349" cy="25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Obrázek 3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BlokTextu 38">
            <a:extLst>
              <a:ext uri="{FF2B5EF4-FFF2-40B4-BE49-F238E27FC236}">
                <a16:creationId xmlns:a16="http://schemas.microsoft.com/office/drawing/2014/main" id="{FFAB1374-2B09-4723-9BFC-5C76C28A8C75}"/>
              </a:ext>
            </a:extLst>
          </p:cNvPr>
          <p:cNvSpPr txBox="1"/>
          <p:nvPr/>
        </p:nvSpPr>
        <p:spPr>
          <a:xfrm>
            <a:off x="611560" y="2203196"/>
            <a:ext cx="79208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BA" sz="20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 </a:t>
            </a:r>
            <a:r>
              <a:rPr lang="sr-Cyrl-RS" sz="20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ОИ преведена на 8 језика</a:t>
            </a:r>
            <a:endParaRPr lang="sk-SK" sz="20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ok 3" descr="Obrázok, na ktorom je kreslenie&#10;&#10;Automaticky generovaný popis">
            <a:extLst>
              <a:ext uri="{FF2B5EF4-FFF2-40B4-BE49-F238E27FC236}">
                <a16:creationId xmlns:a16="http://schemas.microsoft.com/office/drawing/2014/main" id="{050FEA80-CDA4-4E5D-A228-A8F12F6A87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19" y="4199754"/>
            <a:ext cx="663022" cy="66302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0F83805-1372-4DB8-AE26-720445C20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92" y="2873526"/>
            <a:ext cx="663022" cy="66302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F0013A3-44F5-4187-B9FE-2B9F5BBD6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22" y="3281762"/>
            <a:ext cx="663022" cy="66302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4AC4A4F-0ECB-44C5-A6BD-8B2474E1AE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49" y="3174130"/>
            <a:ext cx="945245" cy="945245"/>
          </a:xfrm>
          <a:prstGeom prst="rect">
            <a:avLst/>
          </a:prstGeom>
        </p:spPr>
      </p:pic>
      <p:pic>
        <p:nvPicPr>
          <p:cNvPr id="17" name="Obrázok 16" descr="Obrázok, na ktorom je kreslenie, znak&#10;&#10;Automaticky generovaný popis">
            <a:extLst>
              <a:ext uri="{FF2B5EF4-FFF2-40B4-BE49-F238E27FC236}">
                <a16:creationId xmlns:a16="http://schemas.microsoft.com/office/drawing/2014/main" id="{6BE5E630-2137-4C3F-8B0E-15FB3002D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33" y="3990917"/>
            <a:ext cx="801538" cy="801538"/>
          </a:xfrm>
          <a:prstGeom prst="rect">
            <a:avLst/>
          </a:prstGeom>
        </p:spPr>
      </p:pic>
      <p:pic>
        <p:nvPicPr>
          <p:cNvPr id="19" name="Obrázok 18" descr="Obrázok, na ktorom je kreslenie&#10;&#10;Automaticky generovaný popis">
            <a:extLst>
              <a:ext uri="{FF2B5EF4-FFF2-40B4-BE49-F238E27FC236}">
                <a16:creationId xmlns:a16="http://schemas.microsoft.com/office/drawing/2014/main" id="{B30EF6A7-527A-46C1-B21C-A6C9720EE5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75" y="4926068"/>
            <a:ext cx="781812" cy="781812"/>
          </a:xfrm>
          <a:prstGeom prst="rect">
            <a:avLst/>
          </a:prstGeom>
        </p:spPr>
      </p:pic>
      <p:pic>
        <p:nvPicPr>
          <p:cNvPr id="21" name="Obrázok 20" descr="Obrázok, na ktorom je miestnosť&#10;&#10;Automaticky generovaný popis">
            <a:extLst>
              <a:ext uri="{FF2B5EF4-FFF2-40B4-BE49-F238E27FC236}">
                <a16:creationId xmlns:a16="http://schemas.microsoft.com/office/drawing/2014/main" id="{1F88B6EA-B03B-4D15-99B6-B9D5F3863D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30" y="4982643"/>
            <a:ext cx="781038" cy="781038"/>
          </a:xfrm>
          <a:prstGeom prst="rect">
            <a:avLst/>
          </a:prstGeom>
        </p:spPr>
      </p:pic>
      <p:pic>
        <p:nvPicPr>
          <p:cNvPr id="25" name="Obrázok 24" descr="Obrázok, na ktorom je kreslenie, znak&#10;&#10;Automaticky generovaný popis">
            <a:extLst>
              <a:ext uri="{FF2B5EF4-FFF2-40B4-BE49-F238E27FC236}">
                <a16:creationId xmlns:a16="http://schemas.microsoft.com/office/drawing/2014/main" id="{D81D3615-A8C3-43B3-B7A8-7A9AD29839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75" y="5233038"/>
            <a:ext cx="788250" cy="788250"/>
          </a:xfrm>
          <a:prstGeom prst="rect">
            <a:avLst/>
          </a:prstGeom>
        </p:spPr>
      </p:pic>
      <p:pic>
        <p:nvPicPr>
          <p:cNvPr id="40" name="Grafický objekt 39">
            <a:extLst>
              <a:ext uri="{FF2B5EF4-FFF2-40B4-BE49-F238E27FC236}">
                <a16:creationId xmlns:a16="http://schemas.microsoft.com/office/drawing/2014/main" id="{7C24ED65-3476-4822-B4FB-A517894476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5667971" y="4171301"/>
            <a:ext cx="663023" cy="663023"/>
          </a:xfrm>
          <a:prstGeom prst="rect">
            <a:avLst/>
          </a:prstGeom>
        </p:spPr>
      </p:pic>
      <p:pic>
        <p:nvPicPr>
          <p:cNvPr id="15" name="Obrázok 14" descr="Obrázok, na ktorom je kreslenie&#10;&#10;Automaticky generovaný popis">
            <a:extLst>
              <a:ext uri="{FF2B5EF4-FFF2-40B4-BE49-F238E27FC236}">
                <a16:creationId xmlns:a16="http://schemas.microsoft.com/office/drawing/2014/main" id="{328A0E4C-C326-4B9C-85DA-EC4DCE35EC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4" y="3934952"/>
            <a:ext cx="945244" cy="945244"/>
          </a:xfrm>
          <a:prstGeom prst="rect">
            <a:avLst/>
          </a:prstGeom>
        </p:spPr>
      </p:pic>
      <p:sp>
        <p:nvSpPr>
          <p:cNvPr id="20" name="BlokTextu 39">
            <a:extLst>
              <a:ext uri="{FF2B5EF4-FFF2-40B4-BE49-F238E27FC236}">
                <a16:creationId xmlns:a16="http://schemas.microsoft.com/office/drawing/2014/main" id="{AEC02042-34ED-40EA-8B1F-B1475B3F4574}"/>
              </a:ext>
            </a:extLst>
          </p:cNvPr>
          <p:cNvSpPr txBox="1"/>
          <p:nvPr/>
        </p:nvSpPr>
        <p:spPr>
          <a:xfrm>
            <a:off x="611560" y="1404405"/>
            <a:ext cx="79208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9. </a:t>
            </a:r>
            <a:r>
              <a:rPr lang="sr-Cyrl-RS" sz="20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Обезбеђена техничка подршка школама током периода пилотирања</a:t>
            </a:r>
            <a:endParaRPr lang="sk-SK" sz="20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5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B6D5FDC-412E-8A4C-A848-C8D60F3B3D2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326738" y="1238794"/>
            <a:ext cx="6406730" cy="4807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9A3C7-3211-2142-8C01-89068C3A3210}"/>
              </a:ext>
            </a:extLst>
          </p:cNvPr>
          <p:cNvSpPr txBox="1"/>
          <p:nvPr/>
        </p:nvSpPr>
        <p:spPr>
          <a:xfrm>
            <a:off x="2711535" y="6156234"/>
            <a:ext cx="5720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s://www.biologycorner.com/2016/01/24/field-biolog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-nc-sa/3.0/"/>
              </a:rPr>
              <a:t>CC BY-SA-NC</a:t>
            </a:r>
            <a:endParaRPr lang="en-US" sz="900"/>
          </a:p>
        </p:txBody>
      </p:sp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  <p:pic>
        <p:nvPicPr>
          <p:cNvPr id="29" name="Kép 1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Cambria"/>
                <a:cs typeface="Cambria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Cambria"/>
              <a:cs typeface="Cambria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id="{D318D0BB-B991-C24F-AE8E-C6E468A1BC75}"/>
              </a:ext>
            </a:extLst>
          </p:cNvPr>
          <p:cNvSpPr/>
          <p:nvPr/>
        </p:nvSpPr>
        <p:spPr>
          <a:xfrm>
            <a:off x="323528" y="586402"/>
            <a:ext cx="8606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Latn-RS" sz="32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ILS </a:t>
            </a:r>
            <a:r>
              <a:rPr lang="sr-Cyrl-RS" sz="32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ПИЛОТ ШКОЛЕ</a:t>
            </a:r>
            <a:endParaRPr lang="hu-HU" sz="32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729A978-88BB-3642-9474-E6B53F8A4795}"/>
              </a:ext>
            </a:extLst>
          </p:cNvPr>
          <p:cNvSpPr/>
          <p:nvPr/>
        </p:nvSpPr>
        <p:spPr>
          <a:xfrm>
            <a:off x="404891" y="1387006"/>
            <a:ext cx="860618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1.	 Трговачка школа,</a:t>
            </a:r>
            <a:r>
              <a:rPr lang="sr-Latn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sr-RS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2.	 Фармацеутско-физиотерапеутска школа,</a:t>
            </a:r>
            <a:r>
              <a:rPr lang="sr-Latn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sr-RS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3.	 Гимназија “Свети Сава”,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4.	 Пета економска школа “Раковица”,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5.	 Техничка школа, Железник,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6.	 Шеста београдска гимназија,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7.	 Савремена гимназија,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8.	 Пољопривредно-хемијска школа, Обреновац,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9.	 Гимназија “Милена Павловић Барили”, Антони центар,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10.	 Електротехничка школа “Земун” и</a:t>
            </a:r>
          </a:p>
          <a:p>
            <a:pPr>
              <a:spcAft>
                <a:spcPts val="1200"/>
              </a:spcAft>
            </a:pP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11.	</a:t>
            </a:r>
            <a:r>
              <a:rPr lang="sr-Latn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sr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ГСП Техничка школа.</a:t>
            </a:r>
            <a:endParaRPr lang="hu-HU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applause3.mp3" descr="applause3.mp3">
            <a:hlinkClick r:id="" action="ppaction://media"/>
            <a:extLst>
              <a:ext uri="{FF2B5EF4-FFF2-40B4-BE49-F238E27FC236}">
                <a16:creationId xmlns:a16="http://schemas.microsoft.com/office/drawing/2014/main" id="{C2EC4CED-3EB2-4D42-B81F-67C607DFC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63888" y="1282551"/>
            <a:ext cx="584775" cy="584775"/>
          </a:xfrm>
          <a:prstGeom prst="rect">
            <a:avLst/>
          </a:prstGeom>
        </p:spPr>
      </p:pic>
      <p:pic>
        <p:nvPicPr>
          <p:cNvPr id="6" name="cheer.mp3" descr="cheer.mp3">
            <a:hlinkClick r:id="" action="ppaction://media"/>
            <a:extLst>
              <a:ext uri="{FF2B5EF4-FFF2-40B4-BE49-F238E27FC236}">
                <a16:creationId xmlns:a16="http://schemas.microsoft.com/office/drawing/2014/main" id="{C72D53E8-8676-8245-86AC-B45B481CCB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64330" y="1749556"/>
            <a:ext cx="555392" cy="555392"/>
          </a:xfrm>
          <a:prstGeom prst="rect">
            <a:avLst/>
          </a:prstGeom>
        </p:spPr>
      </p:pic>
      <p:pic>
        <p:nvPicPr>
          <p:cNvPr id="7" name="applause7.mp3" descr="applause7.mp3">
            <a:hlinkClick r:id="" action="ppaction://media"/>
            <a:extLst>
              <a:ext uri="{FF2B5EF4-FFF2-40B4-BE49-F238E27FC236}">
                <a16:creationId xmlns:a16="http://schemas.microsoft.com/office/drawing/2014/main" id="{EEBFBF38-ED0B-4349-B841-DD63B6E10A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01720" y="2096276"/>
            <a:ext cx="693382" cy="693382"/>
          </a:xfrm>
          <a:prstGeom prst="rect">
            <a:avLst/>
          </a:prstGeom>
        </p:spPr>
      </p:pic>
      <p:pic>
        <p:nvPicPr>
          <p:cNvPr id="8" name="Cheering.mp3" descr="Cheering.mp3">
            <a:hlinkClick r:id="" action="ppaction://media"/>
            <a:extLst>
              <a:ext uri="{FF2B5EF4-FFF2-40B4-BE49-F238E27FC236}">
                <a16:creationId xmlns:a16="http://schemas.microsoft.com/office/drawing/2014/main" id="{3C09C796-423F-4048-B01C-F66C1C4960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36009" y="2517105"/>
            <a:ext cx="632221" cy="632221"/>
          </a:xfrm>
          <a:prstGeom prst="rect">
            <a:avLst/>
          </a:prstGeom>
        </p:spPr>
      </p:pic>
      <p:pic>
        <p:nvPicPr>
          <p:cNvPr id="9" name="crowdapplause.mp3" descr="crowdapplause.mp3">
            <a:hlinkClick r:id="" action="ppaction://media"/>
            <a:extLst>
              <a:ext uri="{FF2B5EF4-FFF2-40B4-BE49-F238E27FC236}">
                <a16:creationId xmlns:a16="http://schemas.microsoft.com/office/drawing/2014/main" id="{16BE6253-3F05-FB40-B717-9704E55D9D2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89140" y="2988296"/>
            <a:ext cx="632221" cy="632221"/>
          </a:xfrm>
          <a:prstGeom prst="rect">
            <a:avLst/>
          </a:prstGeom>
        </p:spPr>
      </p:pic>
      <p:pic>
        <p:nvPicPr>
          <p:cNvPr id="36" name="applause3.mp3" descr="applause3.mp3">
            <a:hlinkClick r:id="" action="ppaction://media"/>
            <a:extLst>
              <a:ext uri="{FF2B5EF4-FFF2-40B4-BE49-F238E27FC236}">
                <a16:creationId xmlns:a16="http://schemas.microsoft.com/office/drawing/2014/main" id="{087FDB7B-0E82-914D-9CC5-F204CAB87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59749" y="3428278"/>
            <a:ext cx="584775" cy="584775"/>
          </a:xfrm>
          <a:prstGeom prst="rect">
            <a:avLst/>
          </a:prstGeom>
        </p:spPr>
      </p:pic>
      <p:pic>
        <p:nvPicPr>
          <p:cNvPr id="37" name="cheer.mp3" descr="cheer.mp3">
            <a:hlinkClick r:id="" action="ppaction://media"/>
            <a:extLst>
              <a:ext uri="{FF2B5EF4-FFF2-40B4-BE49-F238E27FC236}">
                <a16:creationId xmlns:a16="http://schemas.microsoft.com/office/drawing/2014/main" id="{B9A83CFB-439B-7D4B-919B-D0D24D964C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55591" y="3862599"/>
            <a:ext cx="555392" cy="555392"/>
          </a:xfrm>
          <a:prstGeom prst="rect">
            <a:avLst/>
          </a:prstGeom>
        </p:spPr>
      </p:pic>
      <p:pic>
        <p:nvPicPr>
          <p:cNvPr id="38" name="applause7.mp3" descr="applause7.mp3">
            <a:hlinkClick r:id="" action="ppaction://media"/>
            <a:extLst>
              <a:ext uri="{FF2B5EF4-FFF2-40B4-BE49-F238E27FC236}">
                <a16:creationId xmlns:a16="http://schemas.microsoft.com/office/drawing/2014/main" id="{B2E6BAEF-A94B-8641-8C97-A63A4C26F6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28962" y="4219326"/>
            <a:ext cx="693382" cy="693382"/>
          </a:xfrm>
          <a:prstGeom prst="rect">
            <a:avLst/>
          </a:prstGeom>
        </p:spPr>
      </p:pic>
      <p:pic>
        <p:nvPicPr>
          <p:cNvPr id="39" name="Cheering.mp3" descr="Cheering.mp3">
            <a:hlinkClick r:id="" action="ppaction://media"/>
            <a:extLst>
              <a:ext uri="{FF2B5EF4-FFF2-40B4-BE49-F238E27FC236}">
                <a16:creationId xmlns:a16="http://schemas.microsoft.com/office/drawing/2014/main" id="{DB6FE7F7-C652-784A-8A10-84A59DAAD10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83150" y="4698795"/>
            <a:ext cx="632221" cy="632221"/>
          </a:xfrm>
          <a:prstGeom prst="rect">
            <a:avLst/>
          </a:prstGeom>
        </p:spPr>
      </p:pic>
      <p:pic>
        <p:nvPicPr>
          <p:cNvPr id="40" name="crowdapplause.mp3" descr="crowdapplause.mp3">
            <a:hlinkClick r:id="" action="ppaction://media"/>
            <a:extLst>
              <a:ext uri="{FF2B5EF4-FFF2-40B4-BE49-F238E27FC236}">
                <a16:creationId xmlns:a16="http://schemas.microsoft.com/office/drawing/2014/main" id="{3F4B940C-68DF-7946-9598-3E645AD5F3D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76708" y="5107436"/>
            <a:ext cx="632221" cy="632221"/>
          </a:xfrm>
          <a:prstGeom prst="rect">
            <a:avLst/>
          </a:prstGeom>
        </p:spPr>
      </p:pic>
      <p:pic>
        <p:nvPicPr>
          <p:cNvPr id="41" name="applause3.mp3" descr="applause3.mp3">
            <a:hlinkClick r:id="" action="ppaction://media"/>
            <a:extLst>
              <a:ext uri="{FF2B5EF4-FFF2-40B4-BE49-F238E27FC236}">
                <a16:creationId xmlns:a16="http://schemas.microsoft.com/office/drawing/2014/main" id="{00CDD692-6EA6-BE43-9A69-0F8BD7F5D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06708" y="5550723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5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6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5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5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55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Cambria"/>
                <a:cs typeface="Cambria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Cambria"/>
              <a:cs typeface="Cambria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7984" y="227687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rgbClr val="254AA5"/>
                </a:solidFill>
                <a:latin typeface="Cambria"/>
                <a:cs typeface="Cambria"/>
              </a:rPr>
              <a:t>www.interreg-danube.eu</a:t>
            </a:r>
            <a:r>
              <a:rPr lang="en-US" dirty="0">
                <a:solidFill>
                  <a:srgbClr val="254AA5"/>
                </a:solidFill>
                <a:latin typeface="Cambria"/>
                <a:cs typeface="Cambria"/>
              </a:rPr>
              <a:t>/</a:t>
            </a:r>
            <a:r>
              <a:rPr lang="en-US" dirty="0" err="1">
                <a:solidFill>
                  <a:srgbClr val="254AA5"/>
                </a:solidFill>
                <a:latin typeface="Cambria"/>
                <a:cs typeface="Cambria"/>
              </a:rPr>
              <a:t>innoschool</a:t>
            </a:r>
            <a:endParaRPr lang="en-US" dirty="0">
              <a:solidFill>
                <a:srgbClr val="254AA5"/>
              </a:solidFill>
              <a:latin typeface="Cambria"/>
              <a:cs typeface="Cambria"/>
            </a:endParaRPr>
          </a:p>
          <a:p>
            <a:pPr algn="ctr"/>
            <a:endParaRPr lang="en-US" dirty="0">
              <a:solidFill>
                <a:srgbClr val="254AA5"/>
              </a:solidFill>
              <a:latin typeface="Cambria"/>
              <a:cs typeface="Cambria"/>
            </a:endParaRPr>
          </a:p>
          <a:p>
            <a:pPr lvl="0" algn="ctr"/>
            <a:endParaRPr lang="en-US" dirty="0">
              <a:solidFill>
                <a:srgbClr val="003399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200400" cy="952500"/>
          </a:xfrm>
          <a:prstGeom prst="rect">
            <a:avLst/>
          </a:prstGeom>
        </p:spPr>
      </p:pic>
      <p:pic>
        <p:nvPicPr>
          <p:cNvPr id="32" name="Picture 31" descr="C:\Documents and Settings\User\Desktop\logo konacno englesk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3573016"/>
            <a:ext cx="505544" cy="56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292080" y="364502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u="sng" dirty="0" err="1">
                <a:solidFill>
                  <a:srgbClr val="003399"/>
                </a:solidFill>
                <a:latin typeface="Cambria"/>
                <a:cs typeface="Cambria"/>
              </a:rPr>
              <a:t>www.rarei.rs</a:t>
            </a:r>
            <a:r>
              <a:rPr lang="en-US" u="sng" dirty="0">
                <a:solidFill>
                  <a:srgbClr val="003399"/>
                </a:solidFill>
                <a:latin typeface="Cambria"/>
                <a:cs typeface="Cambria"/>
              </a:rPr>
              <a:t>/</a:t>
            </a:r>
            <a:r>
              <a:rPr lang="en-US" u="sng" dirty="0" err="1">
                <a:solidFill>
                  <a:srgbClr val="003399"/>
                </a:solidFill>
                <a:latin typeface="Cambria"/>
                <a:cs typeface="Cambria"/>
              </a:rPr>
              <a:t>innoschool</a:t>
            </a:r>
            <a:endParaRPr lang="en-US" dirty="0">
              <a:solidFill>
                <a:srgbClr val="003399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486916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3399"/>
                </a:solidFill>
                <a:latin typeface="Cambria"/>
                <a:cs typeface="Cambria"/>
              </a:rPr>
              <a:t>https://</a:t>
            </a:r>
            <a:r>
              <a:rPr lang="en-US" dirty="0" err="1">
                <a:solidFill>
                  <a:srgbClr val="003399"/>
                </a:solidFill>
                <a:latin typeface="Cambria"/>
                <a:cs typeface="Cambria"/>
              </a:rPr>
              <a:t>www.facebook.com</a:t>
            </a:r>
            <a:r>
              <a:rPr lang="en-US" dirty="0">
                <a:solidFill>
                  <a:srgbClr val="003399"/>
                </a:solidFill>
                <a:latin typeface="Cambria"/>
                <a:cs typeface="Cambria"/>
              </a:rPr>
              <a:t>/</a:t>
            </a:r>
            <a:r>
              <a:rPr lang="en-US" dirty="0" err="1">
                <a:solidFill>
                  <a:srgbClr val="003399"/>
                </a:solidFill>
                <a:latin typeface="Cambria"/>
                <a:cs typeface="Cambria"/>
              </a:rPr>
              <a:t>InnoSchoolLearningSystem</a:t>
            </a:r>
            <a:r>
              <a:rPr lang="en-US" dirty="0">
                <a:solidFill>
                  <a:srgbClr val="003399"/>
                </a:solidFill>
                <a:latin typeface="Cambria"/>
                <a:cs typeface="Cambria"/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9592" y="350100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b="1" dirty="0">
                <a:solidFill>
                  <a:srgbClr val="003399"/>
                </a:solidFill>
                <a:latin typeface="Cambria"/>
                <a:cs typeface="Cambria"/>
              </a:rPr>
              <a:t>Регионална агенција за развој и европске интеграције Београд</a:t>
            </a:r>
            <a:endParaRPr lang="en-US" b="1" dirty="0">
              <a:solidFill>
                <a:srgbClr val="003399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kisspng-facebook-like-button-clip-art-facebook-application-cliparts-5a85e4415d4300.33659546151872416138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1149672" cy="7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9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 point open  for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96800" cy="689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2492896"/>
            <a:ext cx="6192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>
                <a:solidFill>
                  <a:schemeClr val="bg1"/>
                </a:solidFill>
                <a:latin typeface="Cambria"/>
                <a:cs typeface="Cambria"/>
              </a:rPr>
              <a:t>Више информација:</a:t>
            </a:r>
            <a:endParaRPr lang="ro-RO" sz="1600" dirty="0">
              <a:solidFill>
                <a:schemeClr val="bg1"/>
              </a:solidFill>
              <a:latin typeface="Cambria"/>
              <a:cs typeface="Cambria"/>
            </a:endParaRPr>
          </a:p>
          <a:p>
            <a:endParaRPr lang="ro-RO" sz="16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ambria"/>
                <a:cs typeface="Cambria"/>
              </a:rPr>
              <a:t>www.rarei.rs</a:t>
            </a:r>
            <a:r>
              <a:rPr lang="en-US" sz="1600" dirty="0">
                <a:solidFill>
                  <a:schemeClr val="bg1"/>
                </a:solidFill>
                <a:latin typeface="Cambria"/>
                <a:cs typeface="Cambria"/>
              </a:rPr>
              <a:t>/</a:t>
            </a:r>
            <a:r>
              <a:rPr lang="en-US" sz="1600" dirty="0" err="1">
                <a:solidFill>
                  <a:schemeClr val="bg1"/>
                </a:solidFill>
                <a:latin typeface="Cambria"/>
                <a:cs typeface="Cambria"/>
              </a:rPr>
              <a:t>innoschool</a:t>
            </a:r>
            <a:endParaRPr lang="ro-RO" sz="16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ro-RO" sz="1600" dirty="0">
                <a:solidFill>
                  <a:schemeClr val="bg1"/>
                </a:solidFill>
                <a:latin typeface="Cambria"/>
                <a:cs typeface="Cambria"/>
              </a:rPr>
              <a:t>www.interreg-danube.eu/innoschool</a:t>
            </a:r>
          </a:p>
          <a:p>
            <a:endParaRPr lang="ro-RO" sz="16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sr-Cyrl-CS" sz="1600" dirty="0">
                <a:solidFill>
                  <a:srgbClr val="FFFFFF"/>
                </a:solidFill>
                <a:latin typeface="Cambria"/>
                <a:cs typeface="Cambria"/>
              </a:rPr>
              <a:t>Контакти</a:t>
            </a:r>
            <a:r>
              <a:rPr lang="en-US" sz="160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</a:p>
          <a:p>
            <a:r>
              <a:rPr lang="sr-Cyrl-CS" sz="1600" dirty="0">
                <a:solidFill>
                  <a:srgbClr val="FFFFFF"/>
                </a:solidFill>
                <a:latin typeface="Cambria"/>
                <a:cs typeface="Cambria"/>
              </a:rPr>
              <a:t>Биљана Јончић</a:t>
            </a:r>
            <a:endParaRPr lang="ro-RO" sz="1600" dirty="0">
              <a:solidFill>
                <a:srgbClr val="FFFFFF"/>
              </a:solidFill>
              <a:latin typeface="Cambria"/>
              <a:cs typeface="Cambria"/>
            </a:endParaRPr>
          </a:p>
          <a:p>
            <a:r>
              <a:rPr lang="ro-RO" sz="1600" dirty="0">
                <a:solidFill>
                  <a:srgbClr val="00B050"/>
                </a:solidFill>
                <a:latin typeface="Cambria"/>
                <a:cs typeface="Cambria"/>
                <a:hlinkClick r:id="rId4"/>
              </a:rPr>
              <a:t>biljanajoncic@gmail.com</a:t>
            </a:r>
            <a:endParaRPr lang="sr-Cyrl-CS" sz="1600" dirty="0">
              <a:solidFill>
                <a:srgbClr val="00B050"/>
              </a:solidFill>
              <a:latin typeface="Cambria"/>
              <a:cs typeface="Cambria"/>
            </a:endParaRPr>
          </a:p>
          <a:p>
            <a:endParaRPr lang="sr-Cyrl-CS" sz="1600" dirty="0">
              <a:solidFill>
                <a:srgbClr val="00B050"/>
              </a:solidFill>
              <a:latin typeface="Cambria"/>
              <a:cs typeface="Cambria"/>
            </a:endParaRPr>
          </a:p>
          <a:p>
            <a:r>
              <a:rPr lang="sr-Cyrl-CS" sz="1600" dirty="0">
                <a:solidFill>
                  <a:srgbClr val="FFFFFF"/>
                </a:solidFill>
                <a:latin typeface="Cambria"/>
                <a:cs typeface="Cambria"/>
              </a:rPr>
              <a:t>Рафаел Пуповац</a:t>
            </a:r>
          </a:p>
          <a:p>
            <a:r>
              <a:rPr lang="en-US" sz="1600" dirty="0">
                <a:solidFill>
                  <a:srgbClr val="00B050"/>
                </a:solidFill>
                <a:latin typeface="Cambria"/>
                <a:cs typeface="Cambria"/>
                <a:hlinkClick r:id="rId5"/>
              </a:rPr>
              <a:t>rafael.pupovac@rarei.rs</a:t>
            </a:r>
            <a:endParaRPr lang="en-US" sz="1600" dirty="0">
              <a:solidFill>
                <a:srgbClr val="00B050"/>
              </a:solidFill>
              <a:latin typeface="Cambria"/>
              <a:cs typeface="Cambria"/>
            </a:endParaRPr>
          </a:p>
          <a:p>
            <a:endParaRPr lang="ro-RO" sz="1600" dirty="0">
              <a:solidFill>
                <a:srgbClr val="00B050"/>
              </a:solidFill>
              <a:latin typeface="Cambria"/>
              <a:cs typeface="Cambria"/>
            </a:endParaRPr>
          </a:p>
          <a:p>
            <a:endParaRPr lang="ro-RO" sz="1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Monserrat"/>
                <a:cs typeface="Monserrat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Monserrat"/>
              <a:cs typeface="Monserrat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41771" y="499262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254AA6"/>
                </a:solidFill>
                <a:latin typeface="Cambria"/>
                <a:cs typeface="Cambria"/>
              </a:rPr>
              <a:t>Ми смо </a:t>
            </a:r>
            <a:r>
              <a:rPr lang="sr-Latn-RS" sz="3600" b="1" dirty="0" err="1">
                <a:solidFill>
                  <a:srgbClr val="254AA6"/>
                </a:solidFill>
                <a:latin typeface="Cambria"/>
                <a:cs typeface="Cambria"/>
              </a:rPr>
              <a:t>InnoSchool</a:t>
            </a:r>
            <a:endParaRPr lang="en-US" sz="3600" b="1" dirty="0">
              <a:solidFill>
                <a:srgbClr val="254AA6"/>
              </a:solidFill>
              <a:latin typeface="Cambria"/>
              <a:cs typeface="Cambria"/>
            </a:endParaRPr>
          </a:p>
        </p:txBody>
      </p:sp>
      <p:pic>
        <p:nvPicPr>
          <p:cNvPr id="2" name="Online Media 1" descr="We are InnoSchool">
            <a:hlinkClick r:id="" action="ppaction://media"/>
            <a:extLst>
              <a:ext uri="{FF2B5EF4-FFF2-40B4-BE49-F238E27FC236}">
                <a16:creationId xmlns:a16="http://schemas.microsoft.com/office/drawing/2014/main" id="{C440434A-31C5-D546-BEC0-CC2E55933A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69715" y="1273565"/>
            <a:ext cx="8476576" cy="47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Monserrat"/>
                <a:cs typeface="Monserrat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Monserrat"/>
              <a:cs typeface="Monserrat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644682" y="0"/>
            <a:ext cx="9036888" cy="6056288"/>
            <a:chOff x="-401267" y="476672"/>
            <a:chExt cx="8768455" cy="5721200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A2AAD3"/>
                </a:clrFrom>
                <a:clrTo>
                  <a:srgbClr val="A2AAD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12" b="89985" l="10000" r="94950">
                          <a14:foregroundMark x1="91485" y1="52807" x2="91485" y2="52807"/>
                          <a14:foregroundMark x1="94950" y1="50835" x2="94950" y2="50835"/>
                          <a14:foregroundMark x1="28020" y1="58270" x2="28020" y2="58270"/>
                          <a14:foregroundMark x1="27723" y1="60395" x2="27723" y2="60395"/>
                          <a14:foregroundMark x1="26931" y1="59029" x2="26931" y2="59029"/>
                          <a14:foregroundMark x1="26436" y1="58574" x2="26436" y2="58574"/>
                          <a14:foregroundMark x1="26436" y1="57663" x2="26436" y2="57663"/>
                          <a14:foregroundMark x1="26238" y1="57815" x2="26238" y2="57815"/>
                          <a14:foregroundMark x1="26139" y1="59029" x2="26139" y2="59029"/>
                          <a14:foregroundMark x1="26238" y1="61305" x2="26238" y2="61305"/>
                          <a14:foregroundMark x1="25248" y1="58877" x2="25248" y2="58877"/>
                          <a14:foregroundMark x1="25248" y1="56601" x2="25248" y2="56601"/>
                          <a14:foregroundMark x1="24455" y1="54780" x2="24455" y2="54780"/>
                          <a14:foregroundMark x1="24950" y1="54476" x2="24950" y2="54476"/>
                          <a14:foregroundMark x1="25248" y1="55842" x2="25248" y2="55842"/>
                          <a14:foregroundMark x1="24356" y1="52807" x2="24356" y2="52807"/>
                          <a14:foregroundMark x1="22376" y1="52959" x2="22376" y2="52959"/>
                          <a14:foregroundMark x1="20198" y1="53111" x2="20198" y2="53111"/>
                          <a14:foregroundMark x1="21485" y1="52200" x2="21485" y2="52200"/>
                          <a14:foregroundMark x1="21089" y1="53566" x2="21089" y2="53566"/>
                          <a14:foregroundMark x1="19703" y1="53718" x2="19703" y2="53718"/>
                          <a14:foregroundMark x1="19208" y1="53718" x2="19208" y2="53718"/>
                          <a14:foregroundMark x1="18812" y1="53263" x2="18812" y2="53263"/>
                          <a14:foregroundMark x1="19901" y1="51897" x2="19901" y2="51897"/>
                          <a14:foregroundMark x1="19901" y1="52352" x2="19901" y2="52352"/>
                          <a14:foregroundMark x1="47624" y1="79818" x2="47624" y2="79818"/>
                          <a14:foregroundMark x1="49010" y1="79970" x2="49010" y2="79970"/>
                          <a14:foregroundMark x1="49604" y1="80121" x2="49604" y2="80121"/>
                          <a14:foregroundMark x1="50495" y1="80121" x2="50495" y2="80121"/>
                          <a14:foregroundMark x1="52475" y1="80121" x2="52475" y2="80121"/>
                          <a14:foregroundMark x1="52475" y1="80273" x2="52475" y2="80273"/>
                          <a14:foregroundMark x1="52475" y1="81335" x2="52475" y2="81335"/>
                          <a14:foregroundMark x1="51782" y1="81335" x2="51782" y2="81335"/>
                          <a14:foregroundMark x1="51683" y1="81487" x2="51683" y2="81487"/>
                          <a14:foregroundMark x1="50990" y1="82246" x2="50990" y2="82246"/>
                          <a14:foregroundMark x1="50297" y1="82246" x2="50297" y2="82246"/>
                          <a14:foregroundMark x1="49406" y1="82549" x2="49406" y2="82549"/>
                          <a14:foregroundMark x1="48911" y1="82398" x2="48911" y2="82398"/>
                          <a14:foregroundMark x1="48416" y1="81487" x2="48416" y2="81487"/>
                          <a14:foregroundMark x1="48614" y1="83763" x2="48614" y2="83763"/>
                          <a14:backgroundMark x1="24257" y1="35660" x2="24257" y2="35660"/>
                          <a14:backgroundMark x1="26337" y1="35053" x2="26337" y2="35053"/>
                          <a14:backgroundMark x1="25941" y1="39454" x2="25941" y2="39454"/>
                          <a14:backgroundMark x1="24257" y1="35357" x2="24356" y2="41578"/>
                          <a14:backgroundMark x1="18812" y1="34294" x2="19901" y2="52807"/>
                          <a14:backgroundMark x1="20297" y1="48710" x2="30792" y2="32018"/>
                          <a14:backgroundMark x1="28614" y1="38392" x2="31386" y2="42792"/>
                          <a14:backgroundMark x1="31386" y1="42792" x2="28119" y2="46889"/>
                          <a14:backgroundMark x1="32475" y1="42033" x2="32475" y2="42033"/>
                          <a14:backgroundMark x1="33663" y1="42337" x2="33663" y2="42337"/>
                          <a14:backgroundMark x1="28812" y1="50228" x2="28812" y2="50228"/>
                          <a14:backgroundMark x1="95941" y1="54021" x2="95941" y2="54021"/>
                          <a14:backgroundMark x1="95446" y1="48103" x2="95446" y2="48103"/>
                          <a14:backgroundMark x1="96337" y1="52504" x2="96337" y2="52504"/>
                          <a14:backgroundMark x1="96139" y1="52656" x2="96139" y2="52656"/>
                          <a14:backgroundMark x1="96535" y1="51290" x2="96535" y2="51290"/>
                          <a14:backgroundMark x1="96238" y1="50531" x2="96238" y2="50531"/>
                          <a14:backgroundMark x1="95446" y1="56146" x2="95446" y2="56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1267" y="476672"/>
              <a:ext cx="8768455" cy="572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511" y="3584902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020" y="3159422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671" y="4742750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884" y="4394554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96" y="4258209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03" y="3142942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404" y="2976877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98" y="3082048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316" y="2250942"/>
              <a:ext cx="274320" cy="274320"/>
            </a:xfrm>
            <a:prstGeom prst="rect">
              <a:avLst/>
            </a:prstGeom>
            <a:noFill/>
          </p:spPr>
        </p:pic>
      </p:grpSp>
      <p:sp>
        <p:nvSpPr>
          <p:cNvPr id="46" name="TextBox 45"/>
          <p:cNvSpPr txBox="1"/>
          <p:nvPr/>
        </p:nvSpPr>
        <p:spPr>
          <a:xfrm>
            <a:off x="1979712" y="4977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3200" b="1" dirty="0">
                <a:solidFill>
                  <a:srgbClr val="254AA6"/>
                </a:solidFill>
                <a:latin typeface="Cambria"/>
                <a:cs typeface="Cambria"/>
              </a:rPr>
              <a:t>Значајан међународни карактер</a:t>
            </a:r>
            <a:endParaRPr lang="en-US" sz="3200" b="1" dirty="0">
              <a:solidFill>
                <a:srgbClr val="254AA6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4062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Monserrat"/>
                <a:cs typeface="Monserrat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Monserrat"/>
              <a:cs typeface="Monserrat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5536" y="4977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254AA6"/>
                </a:solidFill>
                <a:latin typeface="Cambria"/>
                <a:cs typeface="Cambria"/>
              </a:rPr>
              <a:t>InnoSchool</a:t>
            </a:r>
            <a:r>
              <a:rPr lang="sr-Latn-RS" sz="3200" b="1" dirty="0">
                <a:solidFill>
                  <a:srgbClr val="254AA6"/>
                </a:solidFill>
                <a:latin typeface="Cambria"/>
                <a:cs typeface="Cambria"/>
              </a:rPr>
              <a:t> - </a:t>
            </a:r>
            <a:r>
              <a:rPr lang="sr-Cyrl-RS" sz="3200" b="1" dirty="0">
                <a:solidFill>
                  <a:srgbClr val="254AA6"/>
                </a:solidFill>
                <a:latin typeface="Cambria"/>
                <a:cs typeface="Cambria"/>
              </a:rPr>
              <a:t>циљеви</a:t>
            </a:r>
            <a:endParaRPr lang="en-US" sz="3200" b="1" dirty="0">
              <a:solidFill>
                <a:srgbClr val="254AA6"/>
              </a:solidFill>
              <a:latin typeface="Cambria"/>
              <a:cs typeface="Cambri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3824B8-75BF-1041-86CA-D0A72727BC7D}"/>
              </a:ext>
            </a:extLst>
          </p:cNvPr>
          <p:cNvSpPr txBox="1"/>
          <p:nvPr/>
        </p:nvSpPr>
        <p:spPr>
          <a:xfrm>
            <a:off x="395535" y="1374100"/>
            <a:ext cx="856895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>
                <a:solidFill>
                  <a:srgbClr val="254A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Главни циљ пројекта: </a:t>
            </a:r>
            <a:r>
              <a:rPr lang="sr-Cyrl-RS" sz="2000" dirty="0">
                <a:ln w="0"/>
                <a:solidFill>
                  <a:srgbClr val="254AA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јачање друштвених иновација и предузетничког духа међу ученицима средњих школа кроз развој и увођење иновативног система учења</a:t>
            </a:r>
            <a:r>
              <a:rPr lang="en-GB" sz="2000" dirty="0">
                <a:ln w="0"/>
                <a:solidFill>
                  <a:srgbClr val="254AA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. </a:t>
            </a:r>
            <a:endParaRPr lang="en-US" sz="2000" b="1" dirty="0">
              <a:solidFill>
                <a:srgbClr val="254AA6"/>
              </a:solidFill>
              <a:latin typeface="Cambria"/>
              <a:cs typeface="Cambri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354C15-F516-544F-B520-48F1826ACFE3}"/>
              </a:ext>
            </a:extLst>
          </p:cNvPr>
          <p:cNvSpPr txBox="1"/>
          <p:nvPr/>
        </p:nvSpPr>
        <p:spPr>
          <a:xfrm>
            <a:off x="395534" y="2445017"/>
            <a:ext cx="717387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u="sng" dirty="0">
                <a:solidFill>
                  <a:srgbClr val="254AA6"/>
                </a:solidFill>
                <a:latin typeface="Cambria" pitchFamily="18" charset="0"/>
              </a:rPr>
              <a:t>Први специфични циљ</a:t>
            </a:r>
          </a:p>
          <a:p>
            <a:r>
              <a:rPr lang="sr-Cyrl-RS" b="1" dirty="0">
                <a:solidFill>
                  <a:srgbClr val="254AA6"/>
                </a:solidFill>
                <a:latin typeface="Cambria" pitchFamily="18" charset="0"/>
              </a:rPr>
              <a:t>УНАПРЕДИТИ АТРАКТИВНОСТ И УТИЦАЈ СИСТЕМА УЧЕЊА</a:t>
            </a:r>
            <a:r>
              <a:rPr lang="sr-Latn-BA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dirty="0">
                <a:solidFill>
                  <a:srgbClr val="254AA6"/>
                </a:solidFill>
                <a:latin typeface="Cambria" pitchFamily="18" charset="0"/>
              </a:rPr>
              <a:t>који се користи у наставним плановима и програмима</a:t>
            </a:r>
            <a:r>
              <a:rPr lang="sr-Latn-BA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dirty="0">
                <a:solidFill>
                  <a:srgbClr val="254AA6"/>
                </a:solidFill>
                <a:latin typeface="Cambria" pitchFamily="18" charset="0"/>
              </a:rPr>
              <a:t>ради јачања друштвених иновација и предузетничког духа</a:t>
            </a:r>
            <a:r>
              <a:rPr lang="sr-Latn-BA" dirty="0">
                <a:solidFill>
                  <a:srgbClr val="254AA6"/>
                </a:solidFill>
                <a:latin typeface="Cambria" pitchFamily="18" charset="0"/>
              </a:rPr>
              <a:t>. </a:t>
            </a:r>
            <a:endParaRPr lang="en-US" dirty="0">
              <a:solidFill>
                <a:srgbClr val="254AA6"/>
              </a:solidFill>
              <a:latin typeface="Cambria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8B357E-8E84-6746-9359-0AB872533093}"/>
              </a:ext>
            </a:extLst>
          </p:cNvPr>
          <p:cNvSpPr txBox="1"/>
          <p:nvPr/>
        </p:nvSpPr>
        <p:spPr>
          <a:xfrm>
            <a:off x="1806934" y="3999749"/>
            <a:ext cx="6084676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u="sng" dirty="0">
                <a:solidFill>
                  <a:srgbClr val="254AA6"/>
                </a:solidFill>
                <a:latin typeface="Cambria" pitchFamily="18" charset="0"/>
              </a:rPr>
              <a:t>Други специфични циљ</a:t>
            </a:r>
          </a:p>
          <a:p>
            <a:r>
              <a:rPr lang="sr-Cyrl-RS" b="1" dirty="0">
                <a:solidFill>
                  <a:srgbClr val="254AA6"/>
                </a:solidFill>
                <a:latin typeface="Cambria" pitchFamily="18" charset="0"/>
              </a:rPr>
              <a:t>УНАПРЕДИТИ ЗНАЊЕ ИНТЕРЕСНИХ СТРАНА О КОРИШЋЕЊУ ИНОВАТИВНОГ СИСТЕМА УЧЕЊА</a:t>
            </a:r>
            <a:endParaRPr lang="sr-Latn-BA" b="1" dirty="0">
              <a:solidFill>
                <a:srgbClr val="254AA6"/>
              </a:solidFill>
              <a:latin typeface="Cambria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A2AEED-9ADB-7C4C-9759-945B17A9D8AD}"/>
              </a:ext>
            </a:extLst>
          </p:cNvPr>
          <p:cNvSpPr txBox="1"/>
          <p:nvPr/>
        </p:nvSpPr>
        <p:spPr>
          <a:xfrm>
            <a:off x="3109193" y="5310399"/>
            <a:ext cx="583264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u="sng" dirty="0">
                <a:solidFill>
                  <a:srgbClr val="254AA6"/>
                </a:solidFill>
                <a:latin typeface="Cambria" pitchFamily="18" charset="0"/>
              </a:rPr>
              <a:t>Трећи специфични циљ </a:t>
            </a:r>
          </a:p>
          <a:p>
            <a:r>
              <a:rPr lang="sr-Cyrl-RS" b="1" dirty="0">
                <a:solidFill>
                  <a:srgbClr val="254AA6"/>
                </a:solidFill>
                <a:latin typeface="Cambria" pitchFamily="18" charset="0"/>
              </a:rPr>
              <a:t>УНАПРЕДИТИ ОБРАЗОВНЕ ОКВИРЕ</a:t>
            </a:r>
            <a:endParaRPr lang="en-US" b="1" dirty="0">
              <a:solidFill>
                <a:srgbClr val="254AA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Monserrat"/>
                <a:cs typeface="Monserrat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Monserrat"/>
              <a:cs typeface="Monserrat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5536" y="4977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 dirty="0" err="1">
                <a:solidFill>
                  <a:srgbClr val="254AA6"/>
                </a:solidFill>
                <a:latin typeface="Cambria"/>
                <a:cs typeface="Cambria"/>
              </a:rPr>
              <a:t>InnoSchool</a:t>
            </a:r>
            <a:r>
              <a:rPr lang="sr-Latn-RS" sz="2400" b="1" dirty="0">
                <a:solidFill>
                  <a:srgbClr val="254AA6"/>
                </a:solidFill>
                <a:latin typeface="Cambria"/>
                <a:cs typeface="Cambria"/>
              </a:rPr>
              <a:t> – </a:t>
            </a:r>
            <a:r>
              <a:rPr lang="sr-Cyrl-RS" sz="2400" b="1" dirty="0">
                <a:solidFill>
                  <a:srgbClr val="254AA6"/>
                </a:solidFill>
                <a:latin typeface="Cambria"/>
                <a:cs typeface="Cambria"/>
              </a:rPr>
              <a:t>главне активности и резултати</a:t>
            </a:r>
            <a:endParaRPr lang="en-US" sz="2400" b="1" dirty="0">
              <a:solidFill>
                <a:srgbClr val="254AA6"/>
              </a:solidFill>
              <a:latin typeface="Cambria"/>
              <a:cs typeface="Cambria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865EAC-FEA1-7E41-9906-A2C88FA89E65}"/>
              </a:ext>
            </a:extLst>
          </p:cNvPr>
          <p:cNvGrpSpPr>
            <a:grpSpLocks/>
          </p:cNvGrpSpPr>
          <p:nvPr/>
        </p:nvGrpSpPr>
        <p:grpSpPr bwMode="auto">
          <a:xfrm>
            <a:off x="5537107" y="3428278"/>
            <a:ext cx="3312368" cy="2735491"/>
            <a:chOff x="3500" y="7744"/>
            <a:chExt cx="8640" cy="7402"/>
          </a:xfrm>
        </p:grpSpPr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79C88660-B2CC-D74E-AC85-6BE9A093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440D9A42-B449-BD40-A3D1-6F98E9238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D30394F4-9313-F947-8F98-626B25354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533D249-64C3-254F-87DA-263405648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EB32E2CA-A1D0-D94D-B93A-D9215ECC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8E57E2DB-878C-8643-9F6C-7F1636968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DF0D0DC-D77B-F04F-9D2B-E91FEC8C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9613"/>
              <a:ext cx="8640" cy="4643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o-RO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sr-Cyrl-R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Обука наставника о </a:t>
              </a:r>
              <a:r>
                <a:rPr lang="ro-RO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ILS</a:t>
              </a:r>
              <a:r>
                <a:rPr lang="sr-Cyrl-R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-у</a:t>
              </a:r>
              <a:endParaRPr lang="ro-RO" sz="16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ro-RO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sr-Cyrl-R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Вођени часови за ученике</a:t>
              </a:r>
              <a:endParaRPr lang="ro-RO" sz="16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ro-RO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sr-Cyrl-R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Учење о пилот-пројекту кроз праћење/евалуацију наставе</a:t>
              </a:r>
              <a:endParaRPr lang="ro-RO" sz="16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sr-Latn-BA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sr-Cyrl-R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Завршени пилот-пројекат показује утицај</a:t>
              </a:r>
              <a:r>
                <a:rPr lang="en-U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ILS</a:t>
              </a:r>
              <a:r>
                <a:rPr lang="sr-Cyrl-RS" sz="1600" dirty="0">
                  <a:solidFill>
                    <a:srgbClr val="254AA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-а</a:t>
              </a:r>
              <a:endParaRPr lang="sr-Latn-BA" sz="16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ro-RO" sz="1600" dirty="0">
                <a:solidFill>
                  <a:srgbClr val="254AA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2F8D11C0-18D8-AF43-8343-4E828EFC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9C26272F-A9F0-CA41-A0C5-D6434D8E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D89B3CD-FBEE-3742-9DB0-7E5602D651EA}"/>
              </a:ext>
            </a:extLst>
          </p:cNvPr>
          <p:cNvSpPr txBox="1"/>
          <p:nvPr/>
        </p:nvSpPr>
        <p:spPr>
          <a:xfrm>
            <a:off x="5667851" y="1326933"/>
            <a:ext cx="2159475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u="sng" dirty="0">
                <a:solidFill>
                  <a:srgbClr val="254AA6"/>
                </a:solidFill>
                <a:latin typeface="Cambria" pitchFamily="18" charset="0"/>
              </a:rPr>
              <a:t>Главни резултати</a:t>
            </a:r>
            <a:endParaRPr lang="sr-Latn-BA" b="1" u="sng" dirty="0">
              <a:solidFill>
                <a:srgbClr val="254AA6"/>
              </a:solidFill>
              <a:latin typeface="Cambria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AF81A7-E322-7A42-A684-DBE9ED07911A}"/>
              </a:ext>
            </a:extLst>
          </p:cNvPr>
          <p:cNvSpPr txBox="1"/>
          <p:nvPr/>
        </p:nvSpPr>
        <p:spPr>
          <a:xfrm>
            <a:off x="387752" y="1834928"/>
            <a:ext cx="4177931" cy="1940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sr-Latn-BA" b="1" dirty="0">
                <a:solidFill>
                  <a:srgbClr val="254AA5"/>
                </a:solidFill>
                <a:latin typeface="Cambria" pitchFamily="18" charset="0"/>
              </a:rPr>
              <a:t>InnoSchool </a:t>
            </a:r>
            <a:r>
              <a:rPr lang="sr-Cyrl-RS" b="1" dirty="0">
                <a:solidFill>
                  <a:srgbClr val="254AA5"/>
                </a:solidFill>
                <a:latin typeface="Cambria" pitchFamily="18" charset="0"/>
              </a:rPr>
              <a:t>систем учења</a:t>
            </a:r>
            <a:endParaRPr lang="sr-Latn-BA" b="1" dirty="0">
              <a:solidFill>
                <a:srgbClr val="254AA5"/>
              </a:solidFill>
              <a:latin typeface="Cambria" pitchFamily="18" charset="0"/>
            </a:endParaRPr>
          </a:p>
          <a:p>
            <a:pPr lvl="0"/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3.1.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Мапирање територијално-образовног оквира и друштвених потреба</a:t>
            </a:r>
            <a:endParaRPr lang="sr-Latn-BA" sz="1500" dirty="0">
              <a:solidFill>
                <a:srgbClr val="0070C0"/>
              </a:solidFill>
              <a:latin typeface="Cambria" pitchFamily="18" charset="0"/>
            </a:endParaRPr>
          </a:p>
          <a:p>
            <a:pPr lvl="0"/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3.2.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Дефинисање </a:t>
            </a:r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InnoSchool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 система учења, концепта који се може користити у различитим образовним оквирима</a:t>
            </a:r>
            <a:endParaRPr lang="sr-Latn-BA" sz="1500" dirty="0">
              <a:solidFill>
                <a:srgbClr val="0070C0"/>
              </a:solidFill>
              <a:latin typeface="Cambria" pitchFamily="18" charset="0"/>
            </a:endParaRPr>
          </a:p>
          <a:p>
            <a:pPr lvl="0"/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3.3.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Развој</a:t>
            </a:r>
            <a:r>
              <a:rPr lang="en-US" sz="1500" dirty="0">
                <a:solidFill>
                  <a:srgbClr val="0070C0"/>
                </a:solidFill>
                <a:latin typeface="Cambria" pitchFamily="18" charset="0"/>
              </a:rPr>
              <a:t> InnoSchool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система учења</a:t>
            </a:r>
            <a:endParaRPr lang="en-US" sz="15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152D08-F819-3A48-8813-90E91FE829DE}"/>
              </a:ext>
            </a:extLst>
          </p:cNvPr>
          <p:cNvSpPr txBox="1"/>
          <p:nvPr/>
        </p:nvSpPr>
        <p:spPr>
          <a:xfrm>
            <a:off x="5400092" y="220486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3B95"/>
                </a:solidFill>
                <a:latin typeface="Cambria" pitchFamily="18" charset="0"/>
              </a:rPr>
              <a:t>1. </a:t>
            </a:r>
            <a:r>
              <a:rPr lang="sr-Cyrl-RS" sz="1600" dirty="0">
                <a:solidFill>
                  <a:srgbClr val="223B95"/>
                </a:solidFill>
                <a:latin typeface="Cambria" pitchFamily="18" charset="0"/>
              </a:rPr>
              <a:t>Озбиљна игрица</a:t>
            </a:r>
            <a:endParaRPr lang="en-US" sz="1600" dirty="0">
              <a:solidFill>
                <a:srgbClr val="223B95"/>
              </a:solidFill>
              <a:latin typeface="Cambria" pitchFamily="18" charset="0"/>
            </a:endParaRPr>
          </a:p>
          <a:p>
            <a:r>
              <a:rPr lang="en-US" sz="1600" dirty="0">
                <a:solidFill>
                  <a:srgbClr val="223B95"/>
                </a:solidFill>
                <a:latin typeface="Cambria" pitchFamily="18" charset="0"/>
              </a:rPr>
              <a:t>2. </a:t>
            </a:r>
            <a:r>
              <a:rPr lang="sr-Cyrl-RS" sz="1600" dirty="0">
                <a:solidFill>
                  <a:srgbClr val="223B95"/>
                </a:solidFill>
                <a:latin typeface="Cambria" pitchFamily="18" charset="0"/>
              </a:rPr>
              <a:t>Приручник за наставнике</a:t>
            </a:r>
            <a:endParaRPr lang="en-US" sz="1600" dirty="0">
              <a:solidFill>
                <a:srgbClr val="223B95"/>
              </a:solidFill>
              <a:latin typeface="Cambria" pitchFamily="18" charset="0"/>
            </a:endParaRPr>
          </a:p>
          <a:p>
            <a:r>
              <a:rPr lang="en-US" sz="1600" dirty="0">
                <a:solidFill>
                  <a:srgbClr val="223B95"/>
                </a:solidFill>
                <a:latin typeface="Cambria" pitchFamily="18" charset="0"/>
              </a:rPr>
              <a:t>3. </a:t>
            </a:r>
            <a:r>
              <a:rPr lang="sr-Cyrl-RS" sz="1600" dirty="0">
                <a:solidFill>
                  <a:srgbClr val="223B95"/>
                </a:solidFill>
                <a:latin typeface="Cambria" pitchFamily="18" charset="0"/>
              </a:rPr>
              <a:t>Материјал за обуку наставника</a:t>
            </a:r>
          </a:p>
          <a:p>
            <a:r>
              <a:rPr lang="en-US" sz="1600" dirty="0">
                <a:solidFill>
                  <a:srgbClr val="223B95"/>
                </a:solidFill>
                <a:latin typeface="Cambria" pitchFamily="18" charset="0"/>
              </a:rPr>
              <a:t>4. </a:t>
            </a:r>
            <a:r>
              <a:rPr lang="sr-Cyrl-RS" sz="1600" dirty="0">
                <a:solidFill>
                  <a:srgbClr val="223B95"/>
                </a:solidFill>
                <a:latin typeface="Cambria" pitchFamily="18" charset="0"/>
              </a:rPr>
              <a:t>Упитник за ученике</a:t>
            </a:r>
            <a:endParaRPr lang="en-US" sz="1600" dirty="0">
              <a:solidFill>
                <a:srgbClr val="223B95"/>
              </a:solidFill>
              <a:latin typeface="Cambria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DB0C67-A10B-B844-91F4-6FACD5CCE4EC}"/>
              </a:ext>
            </a:extLst>
          </p:cNvPr>
          <p:cNvSpPr txBox="1"/>
          <p:nvPr/>
        </p:nvSpPr>
        <p:spPr>
          <a:xfrm>
            <a:off x="384664" y="3861422"/>
            <a:ext cx="4171821" cy="21963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254AA5"/>
                </a:solidFill>
                <a:latin typeface="Cambria" pitchFamily="18" charset="0"/>
              </a:rPr>
              <a:t>Пилот-пројекат</a:t>
            </a:r>
            <a:endParaRPr lang="sr-Latn-BA" b="1" dirty="0">
              <a:solidFill>
                <a:srgbClr val="254AA5"/>
              </a:solidFill>
              <a:latin typeface="Cambria" pitchFamily="18" charset="0"/>
            </a:endParaRPr>
          </a:p>
          <a:p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4.1.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Учешће средњих школа у пилот-пројекту </a:t>
            </a:r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ILS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и обука наставника</a:t>
            </a:r>
            <a:endParaRPr lang="sr-Latn-BA" sz="1500" dirty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4.2.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Пилот-пројекат</a:t>
            </a:r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 InnoSchool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система учења и пружање свакодневне подршке наставницима</a:t>
            </a:r>
            <a:endParaRPr lang="sr-Latn-BA" sz="1500" dirty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4.3.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Праћење и евалуација </a:t>
            </a:r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I</a:t>
            </a:r>
            <a:r>
              <a:rPr lang="en-US" sz="1500" dirty="0">
                <a:solidFill>
                  <a:srgbClr val="0070C0"/>
                </a:solidFill>
                <a:latin typeface="Cambria" pitchFamily="18" charset="0"/>
              </a:rPr>
              <a:t>LS</a:t>
            </a:r>
            <a:r>
              <a:rPr lang="sr-Latn-BA" sz="15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sr-Cyrl-RS" sz="1500" dirty="0">
                <a:solidFill>
                  <a:srgbClr val="0070C0"/>
                </a:solidFill>
                <a:latin typeface="Cambria" pitchFamily="18" charset="0"/>
              </a:rPr>
              <a:t>пилот-пројекта</a:t>
            </a:r>
            <a:endParaRPr lang="en-US" sz="15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2677E746-50EA-1641-A0F0-548F22CF92D4}"/>
              </a:ext>
            </a:extLst>
          </p:cNvPr>
          <p:cNvSpPr/>
          <p:nvPr/>
        </p:nvSpPr>
        <p:spPr>
          <a:xfrm>
            <a:off x="4753487" y="2351362"/>
            <a:ext cx="623007" cy="2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41C15E19-6D50-CF4A-BF7B-642CF141BBE6}"/>
              </a:ext>
            </a:extLst>
          </p:cNvPr>
          <p:cNvSpPr/>
          <p:nvPr/>
        </p:nvSpPr>
        <p:spPr>
          <a:xfrm>
            <a:off x="4764552" y="3080598"/>
            <a:ext cx="623007" cy="2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C5350D2A-EDB4-3A46-A7D3-F99EFF410926}"/>
              </a:ext>
            </a:extLst>
          </p:cNvPr>
          <p:cNvSpPr/>
          <p:nvPr/>
        </p:nvSpPr>
        <p:spPr>
          <a:xfrm>
            <a:off x="4764552" y="2709803"/>
            <a:ext cx="623007" cy="2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494B9C35-AF51-B34D-982A-54766A3196FE}"/>
              </a:ext>
            </a:extLst>
          </p:cNvPr>
          <p:cNvSpPr/>
          <p:nvPr/>
        </p:nvSpPr>
        <p:spPr>
          <a:xfrm>
            <a:off x="4753486" y="4365104"/>
            <a:ext cx="623007" cy="2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E02A916B-6DC4-7C4F-82DB-9C15E92E1108}"/>
              </a:ext>
            </a:extLst>
          </p:cNvPr>
          <p:cNvSpPr/>
          <p:nvPr/>
        </p:nvSpPr>
        <p:spPr>
          <a:xfrm>
            <a:off x="4749975" y="5115403"/>
            <a:ext cx="623007" cy="2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EA846442-B500-0F4C-8101-89E3CF54FB96}"/>
              </a:ext>
            </a:extLst>
          </p:cNvPr>
          <p:cNvSpPr/>
          <p:nvPr/>
        </p:nvSpPr>
        <p:spPr>
          <a:xfrm>
            <a:off x="4749975" y="4758593"/>
            <a:ext cx="623007" cy="2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0E7545-92D1-7A42-A075-543EDE9D150D}"/>
              </a:ext>
            </a:extLst>
          </p:cNvPr>
          <p:cNvSpPr txBox="1"/>
          <p:nvPr/>
        </p:nvSpPr>
        <p:spPr>
          <a:xfrm>
            <a:off x="1200256" y="1326825"/>
            <a:ext cx="231433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b="1" u="sng" dirty="0">
                <a:solidFill>
                  <a:srgbClr val="254AA6"/>
                </a:solidFill>
                <a:latin typeface="Cambria" pitchFamily="18" charset="0"/>
              </a:rPr>
              <a:t>Главне активности</a:t>
            </a:r>
            <a:endParaRPr lang="en-US" b="1" u="sng" dirty="0">
              <a:solidFill>
                <a:srgbClr val="254AA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9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4" y="56562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sk-SK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28B8F833-8DA3-4D8D-ACEC-24F03BAC90C8}"/>
              </a:ext>
            </a:extLst>
          </p:cNvPr>
          <p:cNvSpPr/>
          <p:nvPr/>
        </p:nvSpPr>
        <p:spPr>
          <a:xfrm>
            <a:off x="251520" y="512676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r-Cyrl-RS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Циљеви </a:t>
            </a:r>
            <a:r>
              <a:rPr lang="sr-Latn-BA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ILS</a:t>
            </a:r>
            <a:r>
              <a:rPr lang="sr-Cyrl-RS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-а</a:t>
            </a:r>
            <a:endParaRPr lang="hu-HU" sz="2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pic>
        <p:nvPicPr>
          <p:cNvPr id="44" name="Obrázek 4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359531" y="1241902"/>
            <a:ext cx="8496944" cy="4801314"/>
          </a:xfrm>
          <a:custGeom>
            <a:avLst/>
            <a:gdLst>
              <a:gd name="connsiteX0" fmla="*/ 0 w 8496944"/>
              <a:gd name="connsiteY0" fmla="*/ 0 h 4585871"/>
              <a:gd name="connsiteX1" fmla="*/ 8496944 w 8496944"/>
              <a:gd name="connsiteY1" fmla="*/ 0 h 4585871"/>
              <a:gd name="connsiteX2" fmla="*/ 8496944 w 8496944"/>
              <a:gd name="connsiteY2" fmla="*/ 4585871 h 4585871"/>
              <a:gd name="connsiteX3" fmla="*/ 0 w 8496944"/>
              <a:gd name="connsiteY3" fmla="*/ 4585871 h 4585871"/>
              <a:gd name="connsiteX4" fmla="*/ 0 w 8496944"/>
              <a:gd name="connsiteY4" fmla="*/ 0 h 45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944" h="4585871">
                <a:moveTo>
                  <a:pt x="0" y="0"/>
                </a:moveTo>
                <a:lnTo>
                  <a:pt x="8496944" y="0"/>
                </a:lnTo>
                <a:lnTo>
                  <a:pt x="8496944" y="4585871"/>
                </a:lnTo>
                <a:lnTo>
                  <a:pt x="0" y="458587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Главни</a:t>
            </a:r>
            <a:r>
              <a:rPr lang="bg-BG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ПЕДАГОШКИ ЦИЉЕВИ</a:t>
            </a:r>
            <a:r>
              <a:rPr lang="bg-BG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</a:t>
            </a:r>
            <a:r>
              <a:rPr lang="bg-BG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неговање предузетничких вештина и компетенција код ученика, нарочито у области социјалног предузетништва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јачање друштвеног става ученика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развој социјално-пословних модела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развој социјално-пословних планова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комбиновање разних метода учења с добробитима онлајн образовног окружења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BA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Cyrl-RS" u="sng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ОПШТИ</a:t>
            </a:r>
            <a:r>
              <a:rPr lang="en-U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образовни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циљеви</a:t>
            </a: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су да ученици</a:t>
            </a:r>
            <a:r>
              <a:rPr lang="en-U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разумеју друштвене проблеме и изазове</a:t>
            </a:r>
            <a:r>
              <a:rPr lang="en-GB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разраде сопствене идеје у социјално предузеће/социјалну иницијативу</a:t>
            </a:r>
            <a:r>
              <a:rPr lang="en-GB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разраде моделе и пословне планове</a:t>
            </a:r>
            <a:r>
              <a:rPr lang="en-GB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раде у тиму</a:t>
            </a:r>
            <a:r>
              <a:rPr lang="en-GB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представе своје идеје</a:t>
            </a:r>
            <a:r>
              <a:rPr lang="en-GB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дају и примају конструктивне критике</a:t>
            </a:r>
            <a:r>
              <a:rPr lang="en-GB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dirty="0">
              <a:solidFill>
                <a:srgbClr val="254AA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5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Пројекат се суфинансира из фондова Европске уније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ЕРДФ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ИПА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ЕНИ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54AA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                                                             www.interreg-danube.eu/innoschool</a:t>
            </a:r>
          </a:p>
          <a:p>
            <a:endParaRPr lang="en-US" dirty="0">
              <a:solidFill>
                <a:srgbClr val="254AA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4" y="56562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sk-SK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28B8F833-8DA3-4D8D-ACEC-24F03BAC90C8}"/>
              </a:ext>
            </a:extLst>
          </p:cNvPr>
          <p:cNvSpPr/>
          <p:nvPr/>
        </p:nvSpPr>
        <p:spPr>
          <a:xfrm>
            <a:off x="251520" y="512676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r-Cyrl-RS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Предности</a:t>
            </a:r>
            <a:r>
              <a:rPr lang="sr-Latn-BA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ILS</a:t>
            </a:r>
            <a:r>
              <a:rPr lang="sr-Cyrl-RS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-а</a:t>
            </a:r>
            <a:endParaRPr lang="hu-HU" sz="2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pic>
        <p:nvPicPr>
          <p:cNvPr id="44" name="Obrázek 43" descr="C:\Users\petra\AppData\Local\Microsoft\Windows\INetCache\Content.Outlook\N9SFK3NJ\standard logo -image-InnoSchoo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236"/>
            <a:ext cx="2402507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328645" y="1299455"/>
            <a:ext cx="8496944" cy="4708981"/>
          </a:xfrm>
          <a:custGeom>
            <a:avLst/>
            <a:gdLst>
              <a:gd name="connsiteX0" fmla="*/ 0 w 8496944"/>
              <a:gd name="connsiteY0" fmla="*/ 0 h 4585871"/>
              <a:gd name="connsiteX1" fmla="*/ 8496944 w 8496944"/>
              <a:gd name="connsiteY1" fmla="*/ 0 h 4585871"/>
              <a:gd name="connsiteX2" fmla="*/ 8496944 w 8496944"/>
              <a:gd name="connsiteY2" fmla="*/ 4585871 h 4585871"/>
              <a:gd name="connsiteX3" fmla="*/ 0 w 8496944"/>
              <a:gd name="connsiteY3" fmla="*/ 4585871 h 4585871"/>
              <a:gd name="connsiteX4" fmla="*/ 0 w 8496944"/>
              <a:gd name="connsiteY4" fmla="*/ 0 h 458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944" h="4585871">
                <a:moveTo>
                  <a:pt x="0" y="0"/>
                </a:moveTo>
                <a:lnTo>
                  <a:pt x="8496944" y="0"/>
                </a:lnTo>
                <a:lnTo>
                  <a:pt x="8496944" y="4585871"/>
                </a:lnTo>
                <a:lnTo>
                  <a:pt x="0" y="458587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sr-Latn-BA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Атрактиван за ученике 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због</a:t>
            </a: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образовно-забавног карактера – комбинује образовни процес са забавним окружењем, што ученике више мотивише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500" dirty="0" err="1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гејмификације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кроз онлајн озбиљну игрицу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озбиљне игрице која је повезана са друштвеним мрежама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такмичарског карактера озбиљне игрице и </a:t>
            </a:r>
            <a:r>
              <a:rPr lang="sr-Cyrl-RS" sz="1500" dirty="0" err="1">
                <a:solidFill>
                  <a:srgbClr val="254AA6"/>
                </a:solidFill>
                <a:latin typeface="Cambria" pitchFamily="18" charset="0"/>
              </a:rPr>
              <a:t>међушколског</a:t>
            </a: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 такмичења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Подржава наставнике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захваљујући развијеној комбинацији образовног окружења/приручника за наставнике с методологијом за онлајн и офлајн часове/локалних радионица за обуку наставника/техничкој подршци и контакту с партнерима/особама које су развиле озбиљну игрицу</a:t>
            </a:r>
            <a:endParaRPr lang="sr-Cyrl-RS" sz="1500" dirty="0">
              <a:solidFill>
                <a:srgbClr val="254AA6"/>
              </a:solidFill>
              <a:latin typeface="Cambria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Флексибилан за коришћење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у смислу трајања, уклапања са школским предметима, врста активности (учење у школи/учење на даљину, онлајн/офлајн активности итд.)</a:t>
            </a:r>
            <a:endParaRPr lang="sr-Cyrl-RS" sz="1500" dirty="0">
              <a:solidFill>
                <a:srgbClr val="254AA6"/>
              </a:solidFill>
              <a:latin typeface="Cambria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Примена експерименталних метода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учења које за резултат имају развијање успешне социјално-пословне идеје</a:t>
            </a:r>
            <a:endParaRPr lang="sr-Cyrl-RS" sz="1500" dirty="0">
              <a:solidFill>
                <a:srgbClr val="254AA6"/>
              </a:solidFill>
              <a:latin typeface="Cambria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Заснован на постојећим локалним потребама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 корисним саветима интересних страна из свих девет земаља</a:t>
            </a:r>
            <a:endParaRPr lang="sr-Cyrl-RS" sz="1500" dirty="0">
              <a:solidFill>
                <a:srgbClr val="254AA6"/>
              </a:solidFill>
              <a:latin typeface="Cambria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Користи примере социјалног предузетништва 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 стварног живота и студије случаја</a:t>
            </a:r>
            <a:endParaRPr lang="sr-Cyrl-RS" sz="1500" dirty="0">
              <a:solidFill>
                <a:srgbClr val="254AA6"/>
              </a:solidFill>
              <a:latin typeface="Cambria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Користан за ученике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(развија вештине и компетенције за цео живот</a:t>
            </a: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)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Ствара вредност за заједницу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јер припрема будуће социјалне предузетнике</a:t>
            </a: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sr-Cyrl-RS" sz="1500" b="1" dirty="0">
                <a:solidFill>
                  <a:srgbClr val="254AA6"/>
                </a:solidFill>
                <a:latin typeface="Cambria" pitchFamily="18" charset="0"/>
              </a:rPr>
              <a:t> </a:t>
            </a:r>
            <a:r>
              <a:rPr lang="sr-Cyrl-RS" sz="1500" b="1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Бесплатно коришћење</a:t>
            </a:r>
            <a:r>
              <a:rPr lang="sr-Cyrl-RS" sz="1500" dirty="0">
                <a:solidFill>
                  <a:srgbClr val="254AA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ILS-а и озбиљне игрице</a:t>
            </a:r>
            <a:r>
              <a:rPr lang="sr-Cyrl-RS" sz="1500" dirty="0">
                <a:solidFill>
                  <a:srgbClr val="254AA6"/>
                </a:solidFill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07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5652120" y="3140968"/>
            <a:ext cx="3312368" cy="3024336"/>
            <a:chOff x="3800" y="6967"/>
            <a:chExt cx="8640" cy="8179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4869" y="10365"/>
              <a:ext cx="641" cy="421"/>
            </a:xfrm>
            <a:custGeom>
              <a:avLst/>
              <a:gdLst/>
              <a:ahLst/>
              <a:cxnLst>
                <a:cxn ang="0">
                  <a:pos x="324" y="421"/>
                </a:cxn>
                <a:cxn ang="0">
                  <a:pos x="390" y="415"/>
                </a:cxn>
                <a:cxn ang="0">
                  <a:pos x="449" y="395"/>
                </a:cxn>
                <a:cxn ang="0">
                  <a:pos x="502" y="369"/>
                </a:cxn>
                <a:cxn ang="0">
                  <a:pos x="548" y="329"/>
                </a:cxn>
                <a:cxn ang="0">
                  <a:pos x="588" y="276"/>
                </a:cxn>
                <a:cxn ang="0">
                  <a:pos x="621" y="224"/>
                </a:cxn>
                <a:cxn ang="0">
                  <a:pos x="634" y="164"/>
                </a:cxn>
                <a:cxn ang="0">
                  <a:pos x="641" y="99"/>
                </a:cxn>
                <a:cxn ang="0">
                  <a:pos x="641" y="46"/>
                </a:cxn>
                <a:cxn ang="0">
                  <a:pos x="627" y="0"/>
                </a:cxn>
                <a:cxn ang="0">
                  <a:pos x="608" y="39"/>
                </a:cxn>
                <a:cxn ang="0">
                  <a:pos x="581" y="85"/>
                </a:cxn>
                <a:cxn ang="0">
                  <a:pos x="548" y="118"/>
                </a:cxn>
                <a:cxn ang="0">
                  <a:pos x="509" y="151"/>
                </a:cxn>
                <a:cxn ang="0">
                  <a:pos x="469" y="178"/>
                </a:cxn>
                <a:cxn ang="0">
                  <a:pos x="423" y="197"/>
                </a:cxn>
                <a:cxn ang="0">
                  <a:pos x="377" y="211"/>
                </a:cxn>
                <a:cxn ang="0">
                  <a:pos x="324" y="211"/>
                </a:cxn>
                <a:cxn ang="0">
                  <a:pos x="271" y="211"/>
                </a:cxn>
                <a:cxn ang="0">
                  <a:pos x="225" y="197"/>
                </a:cxn>
                <a:cxn ang="0">
                  <a:pos x="178" y="178"/>
                </a:cxn>
                <a:cxn ang="0">
                  <a:pos x="139" y="151"/>
                </a:cxn>
                <a:cxn ang="0">
                  <a:pos x="99" y="118"/>
                </a:cxn>
                <a:cxn ang="0">
                  <a:pos x="66" y="85"/>
                </a:cxn>
                <a:cxn ang="0">
                  <a:pos x="40" y="39"/>
                </a:cxn>
                <a:cxn ang="0">
                  <a:pos x="20" y="0"/>
                </a:cxn>
                <a:cxn ang="0">
                  <a:pos x="7" y="46"/>
                </a:cxn>
                <a:cxn ang="0">
                  <a:pos x="0" y="105"/>
                </a:cxn>
                <a:cxn ang="0">
                  <a:pos x="7" y="164"/>
                </a:cxn>
                <a:cxn ang="0">
                  <a:pos x="27" y="224"/>
                </a:cxn>
                <a:cxn ang="0">
                  <a:pos x="60" y="283"/>
                </a:cxn>
                <a:cxn ang="0">
                  <a:pos x="99" y="329"/>
                </a:cxn>
                <a:cxn ang="0">
                  <a:pos x="145" y="369"/>
                </a:cxn>
                <a:cxn ang="0">
                  <a:pos x="198" y="395"/>
                </a:cxn>
                <a:cxn ang="0">
                  <a:pos x="258" y="415"/>
                </a:cxn>
                <a:cxn ang="0">
                  <a:pos x="324" y="421"/>
                </a:cxn>
              </a:cxnLst>
              <a:rect l="0" t="0" r="r" b="b"/>
              <a:pathLst>
                <a:path w="641" h="421">
                  <a:moveTo>
                    <a:pt x="324" y="421"/>
                  </a:moveTo>
                  <a:lnTo>
                    <a:pt x="390" y="415"/>
                  </a:lnTo>
                  <a:lnTo>
                    <a:pt x="449" y="395"/>
                  </a:lnTo>
                  <a:lnTo>
                    <a:pt x="502" y="369"/>
                  </a:lnTo>
                  <a:lnTo>
                    <a:pt x="548" y="329"/>
                  </a:lnTo>
                  <a:lnTo>
                    <a:pt x="588" y="276"/>
                  </a:lnTo>
                  <a:lnTo>
                    <a:pt x="621" y="224"/>
                  </a:lnTo>
                  <a:lnTo>
                    <a:pt x="634" y="164"/>
                  </a:lnTo>
                  <a:lnTo>
                    <a:pt x="641" y="99"/>
                  </a:lnTo>
                  <a:lnTo>
                    <a:pt x="641" y="46"/>
                  </a:lnTo>
                  <a:lnTo>
                    <a:pt x="627" y="0"/>
                  </a:lnTo>
                  <a:lnTo>
                    <a:pt x="608" y="39"/>
                  </a:lnTo>
                  <a:lnTo>
                    <a:pt x="581" y="85"/>
                  </a:lnTo>
                  <a:lnTo>
                    <a:pt x="548" y="118"/>
                  </a:lnTo>
                  <a:lnTo>
                    <a:pt x="509" y="151"/>
                  </a:lnTo>
                  <a:lnTo>
                    <a:pt x="469" y="178"/>
                  </a:lnTo>
                  <a:lnTo>
                    <a:pt x="423" y="197"/>
                  </a:lnTo>
                  <a:lnTo>
                    <a:pt x="377" y="211"/>
                  </a:lnTo>
                  <a:lnTo>
                    <a:pt x="324" y="211"/>
                  </a:lnTo>
                  <a:lnTo>
                    <a:pt x="271" y="211"/>
                  </a:lnTo>
                  <a:lnTo>
                    <a:pt x="225" y="197"/>
                  </a:lnTo>
                  <a:lnTo>
                    <a:pt x="178" y="178"/>
                  </a:lnTo>
                  <a:lnTo>
                    <a:pt x="139" y="151"/>
                  </a:lnTo>
                  <a:lnTo>
                    <a:pt x="99" y="118"/>
                  </a:lnTo>
                  <a:lnTo>
                    <a:pt x="66" y="85"/>
                  </a:lnTo>
                  <a:lnTo>
                    <a:pt x="40" y="39"/>
                  </a:lnTo>
                  <a:lnTo>
                    <a:pt x="20" y="0"/>
                  </a:lnTo>
                  <a:lnTo>
                    <a:pt x="7" y="46"/>
                  </a:lnTo>
                  <a:lnTo>
                    <a:pt x="0" y="105"/>
                  </a:lnTo>
                  <a:lnTo>
                    <a:pt x="7" y="164"/>
                  </a:lnTo>
                  <a:lnTo>
                    <a:pt x="27" y="224"/>
                  </a:lnTo>
                  <a:lnTo>
                    <a:pt x="60" y="283"/>
                  </a:lnTo>
                  <a:lnTo>
                    <a:pt x="99" y="329"/>
                  </a:lnTo>
                  <a:lnTo>
                    <a:pt x="145" y="369"/>
                  </a:lnTo>
                  <a:lnTo>
                    <a:pt x="198" y="395"/>
                  </a:lnTo>
                  <a:lnTo>
                    <a:pt x="258" y="415"/>
                  </a:lnTo>
                  <a:lnTo>
                    <a:pt x="324" y="42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800" y="8863"/>
              <a:ext cx="2785" cy="1502"/>
            </a:xfrm>
            <a:custGeom>
              <a:avLst/>
              <a:gdLst/>
              <a:ahLst/>
              <a:cxnLst>
                <a:cxn ang="0">
                  <a:pos x="1525" y="218"/>
                </a:cxn>
                <a:cxn ang="0">
                  <a:pos x="1789" y="270"/>
                </a:cxn>
                <a:cxn ang="0">
                  <a:pos x="2026" y="363"/>
                </a:cxn>
                <a:cxn ang="0">
                  <a:pos x="2244" y="501"/>
                </a:cxn>
                <a:cxn ang="0">
                  <a:pos x="2429" y="679"/>
                </a:cxn>
                <a:cxn ang="0">
                  <a:pos x="2581" y="883"/>
                </a:cxn>
                <a:cxn ang="0">
                  <a:pos x="2700" y="1113"/>
                </a:cxn>
                <a:cxn ang="0">
                  <a:pos x="2766" y="1370"/>
                </a:cxn>
                <a:cxn ang="0">
                  <a:pos x="2785" y="1449"/>
                </a:cxn>
                <a:cxn ang="0">
                  <a:pos x="2785" y="1324"/>
                </a:cxn>
                <a:cxn ang="0">
                  <a:pos x="2772" y="1179"/>
                </a:cxn>
                <a:cxn ang="0">
                  <a:pos x="2746" y="1047"/>
                </a:cxn>
                <a:cxn ang="0">
                  <a:pos x="2700" y="916"/>
                </a:cxn>
                <a:cxn ang="0">
                  <a:pos x="2620" y="731"/>
                </a:cxn>
                <a:cxn ang="0">
                  <a:pos x="2469" y="507"/>
                </a:cxn>
                <a:cxn ang="0">
                  <a:pos x="2277" y="317"/>
                </a:cxn>
                <a:cxn ang="0">
                  <a:pos x="2053" y="172"/>
                </a:cxn>
                <a:cxn ang="0">
                  <a:pos x="1868" y="86"/>
                </a:cxn>
                <a:cxn ang="0">
                  <a:pos x="1736" y="47"/>
                </a:cxn>
                <a:cxn ang="0">
                  <a:pos x="1604" y="20"/>
                </a:cxn>
                <a:cxn ang="0">
                  <a:pos x="1459" y="7"/>
                </a:cxn>
                <a:cxn ang="0">
                  <a:pos x="1320" y="7"/>
                </a:cxn>
                <a:cxn ang="0">
                  <a:pos x="1175" y="20"/>
                </a:cxn>
                <a:cxn ang="0">
                  <a:pos x="1043" y="47"/>
                </a:cxn>
                <a:cxn ang="0">
                  <a:pos x="911" y="86"/>
                </a:cxn>
                <a:cxn ang="0">
                  <a:pos x="726" y="172"/>
                </a:cxn>
                <a:cxn ang="0">
                  <a:pos x="502" y="323"/>
                </a:cxn>
                <a:cxn ang="0">
                  <a:pos x="317" y="514"/>
                </a:cxn>
                <a:cxn ang="0">
                  <a:pos x="165" y="731"/>
                </a:cxn>
                <a:cxn ang="0">
                  <a:pos x="79" y="922"/>
                </a:cxn>
                <a:cxn ang="0">
                  <a:pos x="40" y="1047"/>
                </a:cxn>
                <a:cxn ang="0">
                  <a:pos x="13" y="1186"/>
                </a:cxn>
                <a:cxn ang="0">
                  <a:pos x="0" y="1324"/>
                </a:cxn>
                <a:cxn ang="0">
                  <a:pos x="0" y="1449"/>
                </a:cxn>
                <a:cxn ang="0">
                  <a:pos x="20" y="1364"/>
                </a:cxn>
                <a:cxn ang="0">
                  <a:pos x="86" y="1113"/>
                </a:cxn>
                <a:cxn ang="0">
                  <a:pos x="198" y="883"/>
                </a:cxn>
                <a:cxn ang="0">
                  <a:pos x="350" y="679"/>
                </a:cxn>
                <a:cxn ang="0">
                  <a:pos x="541" y="501"/>
                </a:cxn>
                <a:cxn ang="0">
                  <a:pos x="752" y="363"/>
                </a:cxn>
                <a:cxn ang="0">
                  <a:pos x="997" y="270"/>
                </a:cxn>
                <a:cxn ang="0">
                  <a:pos x="1254" y="218"/>
                </a:cxn>
              </a:cxnLst>
              <a:rect l="0" t="0" r="r" b="b"/>
              <a:pathLst>
                <a:path w="2785" h="1502">
                  <a:moveTo>
                    <a:pt x="1393" y="211"/>
                  </a:moveTo>
                  <a:lnTo>
                    <a:pt x="1525" y="218"/>
                  </a:lnTo>
                  <a:lnTo>
                    <a:pt x="1657" y="238"/>
                  </a:lnTo>
                  <a:lnTo>
                    <a:pt x="1789" y="270"/>
                  </a:lnTo>
                  <a:lnTo>
                    <a:pt x="1908" y="310"/>
                  </a:lnTo>
                  <a:lnTo>
                    <a:pt x="2026" y="363"/>
                  </a:lnTo>
                  <a:lnTo>
                    <a:pt x="2139" y="428"/>
                  </a:lnTo>
                  <a:lnTo>
                    <a:pt x="2244" y="501"/>
                  </a:lnTo>
                  <a:lnTo>
                    <a:pt x="2343" y="587"/>
                  </a:lnTo>
                  <a:lnTo>
                    <a:pt x="2429" y="679"/>
                  </a:lnTo>
                  <a:lnTo>
                    <a:pt x="2515" y="777"/>
                  </a:lnTo>
                  <a:lnTo>
                    <a:pt x="2581" y="883"/>
                  </a:lnTo>
                  <a:lnTo>
                    <a:pt x="2647" y="995"/>
                  </a:lnTo>
                  <a:lnTo>
                    <a:pt x="2700" y="1113"/>
                  </a:lnTo>
                  <a:lnTo>
                    <a:pt x="2739" y="1238"/>
                  </a:lnTo>
                  <a:lnTo>
                    <a:pt x="2766" y="1370"/>
                  </a:lnTo>
                  <a:lnTo>
                    <a:pt x="2785" y="1502"/>
                  </a:lnTo>
                  <a:lnTo>
                    <a:pt x="2785" y="1449"/>
                  </a:lnTo>
                  <a:lnTo>
                    <a:pt x="2785" y="1390"/>
                  </a:lnTo>
                  <a:lnTo>
                    <a:pt x="2785" y="1324"/>
                  </a:lnTo>
                  <a:lnTo>
                    <a:pt x="2779" y="1252"/>
                  </a:lnTo>
                  <a:lnTo>
                    <a:pt x="2772" y="1179"/>
                  </a:lnTo>
                  <a:lnTo>
                    <a:pt x="2759" y="1113"/>
                  </a:lnTo>
                  <a:lnTo>
                    <a:pt x="2746" y="1047"/>
                  </a:lnTo>
                  <a:lnTo>
                    <a:pt x="2726" y="982"/>
                  </a:lnTo>
                  <a:lnTo>
                    <a:pt x="2700" y="916"/>
                  </a:lnTo>
                  <a:lnTo>
                    <a:pt x="2680" y="850"/>
                  </a:lnTo>
                  <a:lnTo>
                    <a:pt x="2620" y="731"/>
                  </a:lnTo>
                  <a:lnTo>
                    <a:pt x="2548" y="613"/>
                  </a:lnTo>
                  <a:lnTo>
                    <a:pt x="2469" y="507"/>
                  </a:lnTo>
                  <a:lnTo>
                    <a:pt x="2376" y="409"/>
                  </a:lnTo>
                  <a:lnTo>
                    <a:pt x="2277" y="317"/>
                  </a:lnTo>
                  <a:lnTo>
                    <a:pt x="2172" y="238"/>
                  </a:lnTo>
                  <a:lnTo>
                    <a:pt x="2053" y="172"/>
                  </a:lnTo>
                  <a:lnTo>
                    <a:pt x="1934" y="112"/>
                  </a:lnTo>
                  <a:lnTo>
                    <a:pt x="1868" y="86"/>
                  </a:lnTo>
                  <a:lnTo>
                    <a:pt x="1802" y="66"/>
                  </a:lnTo>
                  <a:lnTo>
                    <a:pt x="1736" y="47"/>
                  </a:lnTo>
                  <a:lnTo>
                    <a:pt x="1670" y="33"/>
                  </a:lnTo>
                  <a:lnTo>
                    <a:pt x="1604" y="20"/>
                  </a:lnTo>
                  <a:lnTo>
                    <a:pt x="1531" y="7"/>
                  </a:lnTo>
                  <a:lnTo>
                    <a:pt x="1459" y="7"/>
                  </a:lnTo>
                  <a:lnTo>
                    <a:pt x="1393" y="0"/>
                  </a:lnTo>
                  <a:lnTo>
                    <a:pt x="1320" y="7"/>
                  </a:lnTo>
                  <a:lnTo>
                    <a:pt x="1247" y="14"/>
                  </a:lnTo>
                  <a:lnTo>
                    <a:pt x="1175" y="20"/>
                  </a:lnTo>
                  <a:lnTo>
                    <a:pt x="1109" y="33"/>
                  </a:lnTo>
                  <a:lnTo>
                    <a:pt x="1043" y="47"/>
                  </a:lnTo>
                  <a:lnTo>
                    <a:pt x="977" y="66"/>
                  </a:lnTo>
                  <a:lnTo>
                    <a:pt x="911" y="86"/>
                  </a:lnTo>
                  <a:lnTo>
                    <a:pt x="845" y="112"/>
                  </a:lnTo>
                  <a:lnTo>
                    <a:pt x="726" y="172"/>
                  </a:lnTo>
                  <a:lnTo>
                    <a:pt x="607" y="244"/>
                  </a:lnTo>
                  <a:lnTo>
                    <a:pt x="502" y="323"/>
                  </a:lnTo>
                  <a:lnTo>
                    <a:pt x="403" y="415"/>
                  </a:lnTo>
                  <a:lnTo>
                    <a:pt x="317" y="514"/>
                  </a:lnTo>
                  <a:lnTo>
                    <a:pt x="231" y="619"/>
                  </a:lnTo>
                  <a:lnTo>
                    <a:pt x="165" y="731"/>
                  </a:lnTo>
                  <a:lnTo>
                    <a:pt x="106" y="857"/>
                  </a:lnTo>
                  <a:lnTo>
                    <a:pt x="79" y="922"/>
                  </a:lnTo>
                  <a:lnTo>
                    <a:pt x="59" y="982"/>
                  </a:lnTo>
                  <a:lnTo>
                    <a:pt x="40" y="1047"/>
                  </a:lnTo>
                  <a:lnTo>
                    <a:pt x="26" y="1120"/>
                  </a:lnTo>
                  <a:lnTo>
                    <a:pt x="13" y="1186"/>
                  </a:lnTo>
                  <a:lnTo>
                    <a:pt x="7" y="1258"/>
                  </a:lnTo>
                  <a:lnTo>
                    <a:pt x="0" y="1324"/>
                  </a:lnTo>
                  <a:lnTo>
                    <a:pt x="0" y="1396"/>
                  </a:lnTo>
                  <a:lnTo>
                    <a:pt x="0" y="1449"/>
                  </a:lnTo>
                  <a:lnTo>
                    <a:pt x="0" y="1495"/>
                  </a:lnTo>
                  <a:lnTo>
                    <a:pt x="20" y="1364"/>
                  </a:lnTo>
                  <a:lnTo>
                    <a:pt x="46" y="1238"/>
                  </a:lnTo>
                  <a:lnTo>
                    <a:pt x="86" y="1113"/>
                  </a:lnTo>
                  <a:lnTo>
                    <a:pt x="139" y="995"/>
                  </a:lnTo>
                  <a:lnTo>
                    <a:pt x="198" y="883"/>
                  </a:lnTo>
                  <a:lnTo>
                    <a:pt x="271" y="777"/>
                  </a:lnTo>
                  <a:lnTo>
                    <a:pt x="350" y="679"/>
                  </a:lnTo>
                  <a:lnTo>
                    <a:pt x="442" y="587"/>
                  </a:lnTo>
                  <a:lnTo>
                    <a:pt x="541" y="501"/>
                  </a:lnTo>
                  <a:lnTo>
                    <a:pt x="640" y="428"/>
                  </a:lnTo>
                  <a:lnTo>
                    <a:pt x="752" y="363"/>
                  </a:lnTo>
                  <a:lnTo>
                    <a:pt x="871" y="310"/>
                  </a:lnTo>
                  <a:lnTo>
                    <a:pt x="997" y="270"/>
                  </a:lnTo>
                  <a:lnTo>
                    <a:pt x="1122" y="238"/>
                  </a:lnTo>
                  <a:lnTo>
                    <a:pt x="1254" y="218"/>
                  </a:lnTo>
                  <a:lnTo>
                    <a:pt x="1393" y="21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4651" y="9720"/>
              <a:ext cx="1076" cy="645"/>
            </a:xfrm>
            <a:custGeom>
              <a:avLst/>
              <a:gdLst/>
              <a:ahLst/>
              <a:cxnLst>
                <a:cxn ang="0">
                  <a:pos x="482" y="6"/>
                </a:cxn>
                <a:cxn ang="0">
                  <a:pos x="383" y="26"/>
                </a:cxn>
                <a:cxn ang="0">
                  <a:pos x="284" y="65"/>
                </a:cxn>
                <a:cxn ang="0">
                  <a:pos x="198" y="125"/>
                </a:cxn>
                <a:cxn ang="0">
                  <a:pos x="126" y="197"/>
                </a:cxn>
                <a:cxn ang="0">
                  <a:pos x="66" y="283"/>
                </a:cxn>
                <a:cxn ang="0">
                  <a:pos x="27" y="381"/>
                </a:cxn>
                <a:cxn ang="0">
                  <a:pos x="7" y="487"/>
                </a:cxn>
                <a:cxn ang="0">
                  <a:pos x="7" y="592"/>
                </a:cxn>
                <a:cxn ang="0">
                  <a:pos x="27" y="599"/>
                </a:cxn>
                <a:cxn ang="0">
                  <a:pos x="60" y="513"/>
                </a:cxn>
                <a:cxn ang="0">
                  <a:pos x="106" y="434"/>
                </a:cxn>
                <a:cxn ang="0">
                  <a:pos x="165" y="362"/>
                </a:cxn>
                <a:cxn ang="0">
                  <a:pos x="231" y="309"/>
                </a:cxn>
                <a:cxn ang="0">
                  <a:pos x="311" y="263"/>
                </a:cxn>
                <a:cxn ang="0">
                  <a:pos x="396" y="230"/>
                </a:cxn>
                <a:cxn ang="0">
                  <a:pos x="489" y="210"/>
                </a:cxn>
                <a:cxn ang="0">
                  <a:pos x="588" y="210"/>
                </a:cxn>
                <a:cxn ang="0">
                  <a:pos x="680" y="230"/>
                </a:cxn>
                <a:cxn ang="0">
                  <a:pos x="766" y="263"/>
                </a:cxn>
                <a:cxn ang="0">
                  <a:pos x="845" y="309"/>
                </a:cxn>
                <a:cxn ang="0">
                  <a:pos x="918" y="362"/>
                </a:cxn>
                <a:cxn ang="0">
                  <a:pos x="977" y="434"/>
                </a:cxn>
                <a:cxn ang="0">
                  <a:pos x="1024" y="513"/>
                </a:cxn>
                <a:cxn ang="0">
                  <a:pos x="1057" y="599"/>
                </a:cxn>
                <a:cxn ang="0">
                  <a:pos x="1076" y="592"/>
                </a:cxn>
                <a:cxn ang="0">
                  <a:pos x="1076" y="480"/>
                </a:cxn>
                <a:cxn ang="0">
                  <a:pos x="1057" y="375"/>
                </a:cxn>
                <a:cxn ang="0">
                  <a:pos x="1010" y="283"/>
                </a:cxn>
                <a:cxn ang="0">
                  <a:pos x="958" y="197"/>
                </a:cxn>
                <a:cxn ang="0">
                  <a:pos x="885" y="125"/>
                </a:cxn>
                <a:cxn ang="0">
                  <a:pos x="799" y="65"/>
                </a:cxn>
                <a:cxn ang="0">
                  <a:pos x="700" y="26"/>
                </a:cxn>
                <a:cxn ang="0">
                  <a:pos x="595" y="6"/>
                </a:cxn>
              </a:cxnLst>
              <a:rect l="0" t="0" r="r" b="b"/>
              <a:pathLst>
                <a:path w="1076" h="645">
                  <a:moveTo>
                    <a:pt x="542" y="0"/>
                  </a:moveTo>
                  <a:lnTo>
                    <a:pt x="482" y="6"/>
                  </a:lnTo>
                  <a:lnTo>
                    <a:pt x="429" y="13"/>
                  </a:lnTo>
                  <a:lnTo>
                    <a:pt x="383" y="26"/>
                  </a:lnTo>
                  <a:lnTo>
                    <a:pt x="330" y="46"/>
                  </a:lnTo>
                  <a:lnTo>
                    <a:pt x="284" y="65"/>
                  </a:lnTo>
                  <a:lnTo>
                    <a:pt x="238" y="92"/>
                  </a:lnTo>
                  <a:lnTo>
                    <a:pt x="198" y="125"/>
                  </a:lnTo>
                  <a:lnTo>
                    <a:pt x="159" y="158"/>
                  </a:lnTo>
                  <a:lnTo>
                    <a:pt x="126" y="197"/>
                  </a:lnTo>
                  <a:lnTo>
                    <a:pt x="93" y="237"/>
                  </a:lnTo>
                  <a:lnTo>
                    <a:pt x="66" y="283"/>
                  </a:lnTo>
                  <a:lnTo>
                    <a:pt x="47" y="329"/>
                  </a:lnTo>
                  <a:lnTo>
                    <a:pt x="27" y="381"/>
                  </a:lnTo>
                  <a:lnTo>
                    <a:pt x="14" y="434"/>
                  </a:lnTo>
                  <a:lnTo>
                    <a:pt x="7" y="487"/>
                  </a:lnTo>
                  <a:lnTo>
                    <a:pt x="0" y="539"/>
                  </a:lnTo>
                  <a:lnTo>
                    <a:pt x="7" y="592"/>
                  </a:lnTo>
                  <a:lnTo>
                    <a:pt x="14" y="638"/>
                  </a:lnTo>
                  <a:lnTo>
                    <a:pt x="27" y="599"/>
                  </a:lnTo>
                  <a:lnTo>
                    <a:pt x="40" y="553"/>
                  </a:lnTo>
                  <a:lnTo>
                    <a:pt x="60" y="513"/>
                  </a:lnTo>
                  <a:lnTo>
                    <a:pt x="80" y="467"/>
                  </a:lnTo>
                  <a:lnTo>
                    <a:pt x="106" y="434"/>
                  </a:lnTo>
                  <a:lnTo>
                    <a:pt x="132" y="395"/>
                  </a:lnTo>
                  <a:lnTo>
                    <a:pt x="165" y="362"/>
                  </a:lnTo>
                  <a:lnTo>
                    <a:pt x="198" y="335"/>
                  </a:lnTo>
                  <a:lnTo>
                    <a:pt x="231" y="309"/>
                  </a:lnTo>
                  <a:lnTo>
                    <a:pt x="271" y="283"/>
                  </a:lnTo>
                  <a:lnTo>
                    <a:pt x="311" y="263"/>
                  </a:lnTo>
                  <a:lnTo>
                    <a:pt x="357" y="243"/>
                  </a:lnTo>
                  <a:lnTo>
                    <a:pt x="396" y="230"/>
                  </a:lnTo>
                  <a:lnTo>
                    <a:pt x="443" y="217"/>
                  </a:lnTo>
                  <a:lnTo>
                    <a:pt x="489" y="210"/>
                  </a:lnTo>
                  <a:lnTo>
                    <a:pt x="542" y="210"/>
                  </a:lnTo>
                  <a:lnTo>
                    <a:pt x="588" y="210"/>
                  </a:lnTo>
                  <a:lnTo>
                    <a:pt x="634" y="217"/>
                  </a:lnTo>
                  <a:lnTo>
                    <a:pt x="680" y="230"/>
                  </a:lnTo>
                  <a:lnTo>
                    <a:pt x="727" y="243"/>
                  </a:lnTo>
                  <a:lnTo>
                    <a:pt x="766" y="263"/>
                  </a:lnTo>
                  <a:lnTo>
                    <a:pt x="812" y="283"/>
                  </a:lnTo>
                  <a:lnTo>
                    <a:pt x="845" y="309"/>
                  </a:lnTo>
                  <a:lnTo>
                    <a:pt x="885" y="335"/>
                  </a:lnTo>
                  <a:lnTo>
                    <a:pt x="918" y="362"/>
                  </a:lnTo>
                  <a:lnTo>
                    <a:pt x="951" y="395"/>
                  </a:lnTo>
                  <a:lnTo>
                    <a:pt x="977" y="434"/>
                  </a:lnTo>
                  <a:lnTo>
                    <a:pt x="1004" y="474"/>
                  </a:lnTo>
                  <a:lnTo>
                    <a:pt x="1024" y="513"/>
                  </a:lnTo>
                  <a:lnTo>
                    <a:pt x="1043" y="553"/>
                  </a:lnTo>
                  <a:lnTo>
                    <a:pt x="1057" y="599"/>
                  </a:lnTo>
                  <a:lnTo>
                    <a:pt x="1070" y="645"/>
                  </a:lnTo>
                  <a:lnTo>
                    <a:pt x="1076" y="592"/>
                  </a:lnTo>
                  <a:lnTo>
                    <a:pt x="1076" y="539"/>
                  </a:lnTo>
                  <a:lnTo>
                    <a:pt x="1076" y="480"/>
                  </a:lnTo>
                  <a:lnTo>
                    <a:pt x="1070" y="428"/>
                  </a:lnTo>
                  <a:lnTo>
                    <a:pt x="1057" y="375"/>
                  </a:lnTo>
                  <a:lnTo>
                    <a:pt x="1037" y="329"/>
                  </a:lnTo>
                  <a:lnTo>
                    <a:pt x="1010" y="283"/>
                  </a:lnTo>
                  <a:lnTo>
                    <a:pt x="984" y="237"/>
                  </a:lnTo>
                  <a:lnTo>
                    <a:pt x="958" y="197"/>
                  </a:lnTo>
                  <a:lnTo>
                    <a:pt x="918" y="158"/>
                  </a:lnTo>
                  <a:lnTo>
                    <a:pt x="885" y="125"/>
                  </a:lnTo>
                  <a:lnTo>
                    <a:pt x="839" y="92"/>
                  </a:lnTo>
                  <a:lnTo>
                    <a:pt x="799" y="65"/>
                  </a:lnTo>
                  <a:lnTo>
                    <a:pt x="746" y="46"/>
                  </a:lnTo>
                  <a:lnTo>
                    <a:pt x="700" y="26"/>
                  </a:lnTo>
                  <a:lnTo>
                    <a:pt x="647" y="13"/>
                  </a:lnTo>
                  <a:lnTo>
                    <a:pt x="595" y="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011" y="10358"/>
              <a:ext cx="2357" cy="1284"/>
            </a:xfrm>
            <a:custGeom>
              <a:avLst/>
              <a:gdLst/>
              <a:ahLst/>
              <a:cxnLst>
                <a:cxn ang="0">
                  <a:pos x="1301" y="1278"/>
                </a:cxn>
                <a:cxn ang="0">
                  <a:pos x="1532" y="1232"/>
                </a:cxn>
                <a:cxn ang="0">
                  <a:pos x="1743" y="1139"/>
                </a:cxn>
                <a:cxn ang="0">
                  <a:pos x="1934" y="1014"/>
                </a:cxn>
                <a:cxn ang="0">
                  <a:pos x="2093" y="856"/>
                </a:cxn>
                <a:cxn ang="0">
                  <a:pos x="2218" y="665"/>
                </a:cxn>
                <a:cxn ang="0">
                  <a:pos x="2304" y="455"/>
                </a:cxn>
                <a:cxn ang="0">
                  <a:pos x="2350" y="224"/>
                </a:cxn>
                <a:cxn ang="0">
                  <a:pos x="2357" y="60"/>
                </a:cxn>
                <a:cxn ang="0">
                  <a:pos x="2337" y="119"/>
                </a:cxn>
                <a:cxn ang="0">
                  <a:pos x="2277" y="330"/>
                </a:cxn>
                <a:cxn ang="0">
                  <a:pos x="2185" y="520"/>
                </a:cxn>
                <a:cxn ang="0">
                  <a:pos x="2053" y="692"/>
                </a:cxn>
                <a:cxn ang="0">
                  <a:pos x="1895" y="830"/>
                </a:cxn>
                <a:cxn ang="0">
                  <a:pos x="1716" y="949"/>
                </a:cxn>
                <a:cxn ang="0">
                  <a:pos x="1512" y="1028"/>
                </a:cxn>
                <a:cxn ang="0">
                  <a:pos x="1294" y="1067"/>
                </a:cxn>
                <a:cxn ang="0">
                  <a:pos x="1069" y="1067"/>
                </a:cxn>
                <a:cxn ang="0">
                  <a:pos x="852" y="1028"/>
                </a:cxn>
                <a:cxn ang="0">
                  <a:pos x="647" y="949"/>
                </a:cxn>
                <a:cxn ang="0">
                  <a:pos x="469" y="830"/>
                </a:cxn>
                <a:cxn ang="0">
                  <a:pos x="310" y="685"/>
                </a:cxn>
                <a:cxn ang="0">
                  <a:pos x="178" y="514"/>
                </a:cxn>
                <a:cxn ang="0">
                  <a:pos x="86" y="323"/>
                </a:cxn>
                <a:cxn ang="0">
                  <a:pos x="27" y="112"/>
                </a:cxn>
                <a:cxn ang="0">
                  <a:pos x="7" y="53"/>
                </a:cxn>
                <a:cxn ang="0">
                  <a:pos x="7" y="231"/>
                </a:cxn>
                <a:cxn ang="0">
                  <a:pos x="60" y="461"/>
                </a:cxn>
                <a:cxn ang="0">
                  <a:pos x="145" y="672"/>
                </a:cxn>
                <a:cxn ang="0">
                  <a:pos x="271" y="856"/>
                </a:cxn>
                <a:cxn ang="0">
                  <a:pos x="436" y="1014"/>
                </a:cxn>
                <a:cxn ang="0">
                  <a:pos x="621" y="1139"/>
                </a:cxn>
                <a:cxn ang="0">
                  <a:pos x="832" y="1232"/>
                </a:cxn>
                <a:cxn ang="0">
                  <a:pos x="1063" y="1278"/>
                </a:cxn>
              </a:cxnLst>
              <a:rect l="0" t="0" r="r" b="b"/>
              <a:pathLst>
                <a:path w="2357" h="1284">
                  <a:moveTo>
                    <a:pt x="1182" y="1284"/>
                  </a:moveTo>
                  <a:lnTo>
                    <a:pt x="1301" y="1278"/>
                  </a:lnTo>
                  <a:lnTo>
                    <a:pt x="1419" y="1258"/>
                  </a:lnTo>
                  <a:lnTo>
                    <a:pt x="1532" y="1232"/>
                  </a:lnTo>
                  <a:lnTo>
                    <a:pt x="1644" y="1192"/>
                  </a:lnTo>
                  <a:lnTo>
                    <a:pt x="1743" y="1139"/>
                  </a:lnTo>
                  <a:lnTo>
                    <a:pt x="1842" y="1080"/>
                  </a:lnTo>
                  <a:lnTo>
                    <a:pt x="1934" y="1014"/>
                  </a:lnTo>
                  <a:lnTo>
                    <a:pt x="2013" y="935"/>
                  </a:lnTo>
                  <a:lnTo>
                    <a:pt x="2093" y="856"/>
                  </a:lnTo>
                  <a:lnTo>
                    <a:pt x="2159" y="764"/>
                  </a:lnTo>
                  <a:lnTo>
                    <a:pt x="2218" y="665"/>
                  </a:lnTo>
                  <a:lnTo>
                    <a:pt x="2264" y="567"/>
                  </a:lnTo>
                  <a:lnTo>
                    <a:pt x="2304" y="455"/>
                  </a:lnTo>
                  <a:lnTo>
                    <a:pt x="2337" y="343"/>
                  </a:lnTo>
                  <a:lnTo>
                    <a:pt x="2350" y="224"/>
                  </a:lnTo>
                  <a:lnTo>
                    <a:pt x="2357" y="106"/>
                  </a:lnTo>
                  <a:lnTo>
                    <a:pt x="2357" y="60"/>
                  </a:lnTo>
                  <a:lnTo>
                    <a:pt x="2357" y="7"/>
                  </a:lnTo>
                  <a:lnTo>
                    <a:pt x="2337" y="119"/>
                  </a:lnTo>
                  <a:lnTo>
                    <a:pt x="2310" y="224"/>
                  </a:lnTo>
                  <a:lnTo>
                    <a:pt x="2277" y="330"/>
                  </a:lnTo>
                  <a:lnTo>
                    <a:pt x="2231" y="428"/>
                  </a:lnTo>
                  <a:lnTo>
                    <a:pt x="2185" y="520"/>
                  </a:lnTo>
                  <a:lnTo>
                    <a:pt x="2119" y="606"/>
                  </a:lnTo>
                  <a:lnTo>
                    <a:pt x="2053" y="692"/>
                  </a:lnTo>
                  <a:lnTo>
                    <a:pt x="1980" y="764"/>
                  </a:lnTo>
                  <a:lnTo>
                    <a:pt x="1895" y="830"/>
                  </a:lnTo>
                  <a:lnTo>
                    <a:pt x="1809" y="896"/>
                  </a:lnTo>
                  <a:lnTo>
                    <a:pt x="1716" y="949"/>
                  </a:lnTo>
                  <a:lnTo>
                    <a:pt x="1617" y="995"/>
                  </a:lnTo>
                  <a:lnTo>
                    <a:pt x="1512" y="1028"/>
                  </a:lnTo>
                  <a:lnTo>
                    <a:pt x="1406" y="1054"/>
                  </a:lnTo>
                  <a:lnTo>
                    <a:pt x="1294" y="1067"/>
                  </a:lnTo>
                  <a:lnTo>
                    <a:pt x="1182" y="1074"/>
                  </a:lnTo>
                  <a:lnTo>
                    <a:pt x="1069" y="1067"/>
                  </a:lnTo>
                  <a:lnTo>
                    <a:pt x="957" y="1054"/>
                  </a:lnTo>
                  <a:lnTo>
                    <a:pt x="852" y="1028"/>
                  </a:lnTo>
                  <a:lnTo>
                    <a:pt x="746" y="995"/>
                  </a:lnTo>
                  <a:lnTo>
                    <a:pt x="647" y="949"/>
                  </a:lnTo>
                  <a:lnTo>
                    <a:pt x="555" y="896"/>
                  </a:lnTo>
                  <a:lnTo>
                    <a:pt x="469" y="830"/>
                  </a:lnTo>
                  <a:lnTo>
                    <a:pt x="383" y="764"/>
                  </a:lnTo>
                  <a:lnTo>
                    <a:pt x="310" y="685"/>
                  </a:lnTo>
                  <a:lnTo>
                    <a:pt x="238" y="606"/>
                  </a:lnTo>
                  <a:lnTo>
                    <a:pt x="178" y="514"/>
                  </a:lnTo>
                  <a:lnTo>
                    <a:pt x="126" y="422"/>
                  </a:lnTo>
                  <a:lnTo>
                    <a:pt x="86" y="323"/>
                  </a:lnTo>
                  <a:lnTo>
                    <a:pt x="46" y="218"/>
                  </a:lnTo>
                  <a:lnTo>
                    <a:pt x="27" y="112"/>
                  </a:lnTo>
                  <a:lnTo>
                    <a:pt x="7" y="0"/>
                  </a:lnTo>
                  <a:lnTo>
                    <a:pt x="7" y="53"/>
                  </a:lnTo>
                  <a:lnTo>
                    <a:pt x="0" y="112"/>
                  </a:lnTo>
                  <a:lnTo>
                    <a:pt x="7" y="231"/>
                  </a:lnTo>
                  <a:lnTo>
                    <a:pt x="27" y="349"/>
                  </a:lnTo>
                  <a:lnTo>
                    <a:pt x="60" y="461"/>
                  </a:lnTo>
                  <a:lnTo>
                    <a:pt x="99" y="567"/>
                  </a:lnTo>
                  <a:lnTo>
                    <a:pt x="145" y="672"/>
                  </a:lnTo>
                  <a:lnTo>
                    <a:pt x="205" y="764"/>
                  </a:lnTo>
                  <a:lnTo>
                    <a:pt x="271" y="856"/>
                  </a:lnTo>
                  <a:lnTo>
                    <a:pt x="350" y="942"/>
                  </a:lnTo>
                  <a:lnTo>
                    <a:pt x="436" y="1014"/>
                  </a:lnTo>
                  <a:lnTo>
                    <a:pt x="522" y="1087"/>
                  </a:lnTo>
                  <a:lnTo>
                    <a:pt x="621" y="1139"/>
                  </a:lnTo>
                  <a:lnTo>
                    <a:pt x="726" y="1192"/>
                  </a:lnTo>
                  <a:lnTo>
                    <a:pt x="832" y="1232"/>
                  </a:lnTo>
                  <a:lnTo>
                    <a:pt x="944" y="1258"/>
                  </a:lnTo>
                  <a:lnTo>
                    <a:pt x="1063" y="1278"/>
                  </a:lnTo>
                  <a:lnTo>
                    <a:pt x="1182" y="128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40" y="10365"/>
              <a:ext cx="1499" cy="849"/>
            </a:xfrm>
            <a:custGeom>
              <a:avLst/>
              <a:gdLst/>
              <a:ahLst/>
              <a:cxnLst>
                <a:cxn ang="0">
                  <a:pos x="832" y="843"/>
                </a:cxn>
                <a:cxn ang="0">
                  <a:pos x="977" y="816"/>
                </a:cxn>
                <a:cxn ang="0">
                  <a:pos x="1109" y="757"/>
                </a:cxn>
                <a:cxn ang="0">
                  <a:pos x="1228" y="678"/>
                </a:cxn>
                <a:cxn ang="0">
                  <a:pos x="1334" y="573"/>
                </a:cxn>
                <a:cxn ang="0">
                  <a:pos x="1413" y="454"/>
                </a:cxn>
                <a:cxn ang="0">
                  <a:pos x="1466" y="323"/>
                </a:cxn>
                <a:cxn ang="0">
                  <a:pos x="1499" y="178"/>
                </a:cxn>
                <a:cxn ang="0">
                  <a:pos x="1499" y="46"/>
                </a:cxn>
                <a:cxn ang="0">
                  <a:pos x="1479" y="66"/>
                </a:cxn>
                <a:cxn ang="0">
                  <a:pos x="1439" y="191"/>
                </a:cxn>
                <a:cxn ang="0">
                  <a:pos x="1373" y="309"/>
                </a:cxn>
                <a:cxn ang="0">
                  <a:pos x="1294" y="408"/>
                </a:cxn>
                <a:cxn ang="0">
                  <a:pos x="1195" y="494"/>
                </a:cxn>
                <a:cxn ang="0">
                  <a:pos x="1083" y="566"/>
                </a:cxn>
                <a:cxn ang="0">
                  <a:pos x="957" y="612"/>
                </a:cxn>
                <a:cxn ang="0">
                  <a:pos x="825" y="639"/>
                </a:cxn>
                <a:cxn ang="0">
                  <a:pos x="687" y="639"/>
                </a:cxn>
                <a:cxn ang="0">
                  <a:pos x="548" y="612"/>
                </a:cxn>
                <a:cxn ang="0">
                  <a:pos x="423" y="566"/>
                </a:cxn>
                <a:cxn ang="0">
                  <a:pos x="310" y="494"/>
                </a:cxn>
                <a:cxn ang="0">
                  <a:pos x="211" y="408"/>
                </a:cxn>
                <a:cxn ang="0">
                  <a:pos x="132" y="309"/>
                </a:cxn>
                <a:cxn ang="0">
                  <a:pos x="66" y="191"/>
                </a:cxn>
                <a:cxn ang="0">
                  <a:pos x="27" y="66"/>
                </a:cxn>
                <a:cxn ang="0">
                  <a:pos x="7" y="53"/>
                </a:cxn>
                <a:cxn ang="0">
                  <a:pos x="7" y="178"/>
                </a:cxn>
                <a:cxn ang="0">
                  <a:pos x="40" y="323"/>
                </a:cxn>
                <a:cxn ang="0">
                  <a:pos x="93" y="461"/>
                </a:cxn>
                <a:cxn ang="0">
                  <a:pos x="178" y="579"/>
                </a:cxn>
                <a:cxn ang="0">
                  <a:pos x="277" y="678"/>
                </a:cxn>
                <a:cxn ang="0">
                  <a:pos x="396" y="757"/>
                </a:cxn>
                <a:cxn ang="0">
                  <a:pos x="528" y="816"/>
                </a:cxn>
                <a:cxn ang="0">
                  <a:pos x="680" y="843"/>
                </a:cxn>
              </a:cxnLst>
              <a:rect l="0" t="0" r="r" b="b"/>
              <a:pathLst>
                <a:path w="1499" h="849">
                  <a:moveTo>
                    <a:pt x="753" y="849"/>
                  </a:moveTo>
                  <a:lnTo>
                    <a:pt x="832" y="843"/>
                  </a:lnTo>
                  <a:lnTo>
                    <a:pt x="905" y="836"/>
                  </a:lnTo>
                  <a:lnTo>
                    <a:pt x="977" y="816"/>
                  </a:lnTo>
                  <a:lnTo>
                    <a:pt x="1043" y="790"/>
                  </a:lnTo>
                  <a:lnTo>
                    <a:pt x="1109" y="757"/>
                  </a:lnTo>
                  <a:lnTo>
                    <a:pt x="1169" y="718"/>
                  </a:lnTo>
                  <a:lnTo>
                    <a:pt x="1228" y="678"/>
                  </a:lnTo>
                  <a:lnTo>
                    <a:pt x="1281" y="625"/>
                  </a:lnTo>
                  <a:lnTo>
                    <a:pt x="1334" y="573"/>
                  </a:lnTo>
                  <a:lnTo>
                    <a:pt x="1373" y="520"/>
                  </a:lnTo>
                  <a:lnTo>
                    <a:pt x="1413" y="454"/>
                  </a:lnTo>
                  <a:lnTo>
                    <a:pt x="1446" y="388"/>
                  </a:lnTo>
                  <a:lnTo>
                    <a:pt x="1466" y="323"/>
                  </a:lnTo>
                  <a:lnTo>
                    <a:pt x="1485" y="250"/>
                  </a:lnTo>
                  <a:lnTo>
                    <a:pt x="1499" y="178"/>
                  </a:lnTo>
                  <a:lnTo>
                    <a:pt x="1499" y="99"/>
                  </a:lnTo>
                  <a:lnTo>
                    <a:pt x="1499" y="46"/>
                  </a:lnTo>
                  <a:lnTo>
                    <a:pt x="1492" y="0"/>
                  </a:lnTo>
                  <a:lnTo>
                    <a:pt x="1479" y="66"/>
                  </a:lnTo>
                  <a:lnTo>
                    <a:pt x="1459" y="132"/>
                  </a:lnTo>
                  <a:lnTo>
                    <a:pt x="1439" y="191"/>
                  </a:lnTo>
                  <a:lnTo>
                    <a:pt x="1406" y="250"/>
                  </a:lnTo>
                  <a:lnTo>
                    <a:pt x="1373" y="309"/>
                  </a:lnTo>
                  <a:lnTo>
                    <a:pt x="1334" y="362"/>
                  </a:lnTo>
                  <a:lnTo>
                    <a:pt x="1294" y="408"/>
                  </a:lnTo>
                  <a:lnTo>
                    <a:pt x="1248" y="454"/>
                  </a:lnTo>
                  <a:lnTo>
                    <a:pt x="1195" y="494"/>
                  </a:lnTo>
                  <a:lnTo>
                    <a:pt x="1142" y="533"/>
                  </a:lnTo>
                  <a:lnTo>
                    <a:pt x="1083" y="566"/>
                  </a:lnTo>
                  <a:lnTo>
                    <a:pt x="1023" y="593"/>
                  </a:lnTo>
                  <a:lnTo>
                    <a:pt x="957" y="612"/>
                  </a:lnTo>
                  <a:lnTo>
                    <a:pt x="891" y="625"/>
                  </a:lnTo>
                  <a:lnTo>
                    <a:pt x="825" y="639"/>
                  </a:lnTo>
                  <a:lnTo>
                    <a:pt x="753" y="639"/>
                  </a:lnTo>
                  <a:lnTo>
                    <a:pt x="687" y="639"/>
                  </a:lnTo>
                  <a:lnTo>
                    <a:pt x="614" y="625"/>
                  </a:lnTo>
                  <a:lnTo>
                    <a:pt x="548" y="612"/>
                  </a:lnTo>
                  <a:lnTo>
                    <a:pt x="482" y="593"/>
                  </a:lnTo>
                  <a:lnTo>
                    <a:pt x="423" y="566"/>
                  </a:lnTo>
                  <a:lnTo>
                    <a:pt x="363" y="533"/>
                  </a:lnTo>
                  <a:lnTo>
                    <a:pt x="310" y="494"/>
                  </a:lnTo>
                  <a:lnTo>
                    <a:pt x="258" y="454"/>
                  </a:lnTo>
                  <a:lnTo>
                    <a:pt x="211" y="408"/>
                  </a:lnTo>
                  <a:lnTo>
                    <a:pt x="172" y="362"/>
                  </a:lnTo>
                  <a:lnTo>
                    <a:pt x="132" y="309"/>
                  </a:lnTo>
                  <a:lnTo>
                    <a:pt x="93" y="250"/>
                  </a:lnTo>
                  <a:lnTo>
                    <a:pt x="66" y="191"/>
                  </a:lnTo>
                  <a:lnTo>
                    <a:pt x="40" y="132"/>
                  </a:lnTo>
                  <a:lnTo>
                    <a:pt x="27" y="66"/>
                  </a:lnTo>
                  <a:lnTo>
                    <a:pt x="13" y="0"/>
                  </a:lnTo>
                  <a:lnTo>
                    <a:pt x="7" y="53"/>
                  </a:lnTo>
                  <a:lnTo>
                    <a:pt x="0" y="105"/>
                  </a:lnTo>
                  <a:lnTo>
                    <a:pt x="7" y="178"/>
                  </a:lnTo>
                  <a:lnTo>
                    <a:pt x="20" y="250"/>
                  </a:lnTo>
                  <a:lnTo>
                    <a:pt x="40" y="323"/>
                  </a:lnTo>
                  <a:lnTo>
                    <a:pt x="60" y="395"/>
                  </a:lnTo>
                  <a:lnTo>
                    <a:pt x="93" y="461"/>
                  </a:lnTo>
                  <a:lnTo>
                    <a:pt x="132" y="520"/>
                  </a:lnTo>
                  <a:lnTo>
                    <a:pt x="178" y="579"/>
                  </a:lnTo>
                  <a:lnTo>
                    <a:pt x="225" y="632"/>
                  </a:lnTo>
                  <a:lnTo>
                    <a:pt x="277" y="678"/>
                  </a:lnTo>
                  <a:lnTo>
                    <a:pt x="337" y="724"/>
                  </a:lnTo>
                  <a:lnTo>
                    <a:pt x="396" y="757"/>
                  </a:lnTo>
                  <a:lnTo>
                    <a:pt x="462" y="790"/>
                  </a:lnTo>
                  <a:lnTo>
                    <a:pt x="528" y="816"/>
                  </a:lnTo>
                  <a:lnTo>
                    <a:pt x="601" y="836"/>
                  </a:lnTo>
                  <a:lnTo>
                    <a:pt x="680" y="843"/>
                  </a:lnTo>
                  <a:lnTo>
                    <a:pt x="753" y="84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222" y="9291"/>
              <a:ext cx="1934" cy="1074"/>
            </a:xfrm>
            <a:custGeom>
              <a:avLst/>
              <a:gdLst/>
              <a:ahLst/>
              <a:cxnLst>
                <a:cxn ang="0">
                  <a:pos x="872" y="7"/>
                </a:cxn>
                <a:cxn ang="0">
                  <a:pos x="680" y="47"/>
                </a:cxn>
                <a:cxn ang="0">
                  <a:pos x="509" y="119"/>
                </a:cxn>
                <a:cxn ang="0">
                  <a:pos x="357" y="224"/>
                </a:cxn>
                <a:cxn ang="0">
                  <a:pos x="225" y="356"/>
                </a:cxn>
                <a:cxn ang="0">
                  <a:pos x="119" y="508"/>
                </a:cxn>
                <a:cxn ang="0">
                  <a:pos x="47" y="685"/>
                </a:cxn>
                <a:cxn ang="0">
                  <a:pos x="7" y="870"/>
                </a:cxn>
                <a:cxn ang="0">
                  <a:pos x="7" y="1021"/>
                </a:cxn>
                <a:cxn ang="0">
                  <a:pos x="20" y="982"/>
                </a:cxn>
                <a:cxn ang="0">
                  <a:pos x="73" y="810"/>
                </a:cxn>
                <a:cxn ang="0">
                  <a:pos x="152" y="659"/>
                </a:cxn>
                <a:cxn ang="0">
                  <a:pos x="258" y="521"/>
                </a:cxn>
                <a:cxn ang="0">
                  <a:pos x="390" y="409"/>
                </a:cxn>
                <a:cxn ang="0">
                  <a:pos x="535" y="317"/>
                </a:cxn>
                <a:cxn ang="0">
                  <a:pos x="700" y="251"/>
                </a:cxn>
                <a:cxn ang="0">
                  <a:pos x="878" y="218"/>
                </a:cxn>
                <a:cxn ang="0">
                  <a:pos x="1063" y="218"/>
                </a:cxn>
                <a:cxn ang="0">
                  <a:pos x="1235" y="251"/>
                </a:cxn>
                <a:cxn ang="0">
                  <a:pos x="1400" y="310"/>
                </a:cxn>
                <a:cxn ang="0">
                  <a:pos x="1552" y="402"/>
                </a:cxn>
                <a:cxn ang="0">
                  <a:pos x="1677" y="521"/>
                </a:cxn>
                <a:cxn ang="0">
                  <a:pos x="1783" y="659"/>
                </a:cxn>
                <a:cxn ang="0">
                  <a:pos x="1868" y="810"/>
                </a:cxn>
                <a:cxn ang="0">
                  <a:pos x="1915" y="982"/>
                </a:cxn>
                <a:cxn ang="0">
                  <a:pos x="1934" y="1021"/>
                </a:cxn>
                <a:cxn ang="0">
                  <a:pos x="1934" y="870"/>
                </a:cxn>
                <a:cxn ang="0">
                  <a:pos x="1895" y="679"/>
                </a:cxn>
                <a:cxn ang="0">
                  <a:pos x="1822" y="508"/>
                </a:cxn>
                <a:cxn ang="0">
                  <a:pos x="1717" y="356"/>
                </a:cxn>
                <a:cxn ang="0">
                  <a:pos x="1585" y="224"/>
                </a:cxn>
                <a:cxn ang="0">
                  <a:pos x="1426" y="119"/>
                </a:cxn>
                <a:cxn ang="0">
                  <a:pos x="1255" y="47"/>
                </a:cxn>
                <a:cxn ang="0">
                  <a:pos x="1070" y="7"/>
                </a:cxn>
              </a:cxnLst>
              <a:rect l="0" t="0" r="r" b="b"/>
              <a:pathLst>
                <a:path w="1934" h="1074">
                  <a:moveTo>
                    <a:pt x="971" y="0"/>
                  </a:moveTo>
                  <a:lnTo>
                    <a:pt x="872" y="7"/>
                  </a:lnTo>
                  <a:lnTo>
                    <a:pt x="773" y="20"/>
                  </a:lnTo>
                  <a:lnTo>
                    <a:pt x="680" y="47"/>
                  </a:lnTo>
                  <a:lnTo>
                    <a:pt x="594" y="79"/>
                  </a:lnTo>
                  <a:lnTo>
                    <a:pt x="509" y="119"/>
                  </a:lnTo>
                  <a:lnTo>
                    <a:pt x="429" y="172"/>
                  </a:lnTo>
                  <a:lnTo>
                    <a:pt x="357" y="224"/>
                  </a:lnTo>
                  <a:lnTo>
                    <a:pt x="284" y="284"/>
                  </a:lnTo>
                  <a:lnTo>
                    <a:pt x="225" y="356"/>
                  </a:lnTo>
                  <a:lnTo>
                    <a:pt x="165" y="429"/>
                  </a:lnTo>
                  <a:lnTo>
                    <a:pt x="119" y="508"/>
                  </a:lnTo>
                  <a:lnTo>
                    <a:pt x="80" y="593"/>
                  </a:lnTo>
                  <a:lnTo>
                    <a:pt x="47" y="685"/>
                  </a:lnTo>
                  <a:lnTo>
                    <a:pt x="20" y="778"/>
                  </a:lnTo>
                  <a:lnTo>
                    <a:pt x="7" y="870"/>
                  </a:lnTo>
                  <a:lnTo>
                    <a:pt x="0" y="968"/>
                  </a:lnTo>
                  <a:lnTo>
                    <a:pt x="7" y="1021"/>
                  </a:lnTo>
                  <a:lnTo>
                    <a:pt x="7" y="1074"/>
                  </a:lnTo>
                  <a:lnTo>
                    <a:pt x="20" y="982"/>
                  </a:lnTo>
                  <a:lnTo>
                    <a:pt x="47" y="896"/>
                  </a:lnTo>
                  <a:lnTo>
                    <a:pt x="73" y="810"/>
                  </a:lnTo>
                  <a:lnTo>
                    <a:pt x="113" y="731"/>
                  </a:lnTo>
                  <a:lnTo>
                    <a:pt x="152" y="659"/>
                  </a:lnTo>
                  <a:lnTo>
                    <a:pt x="205" y="587"/>
                  </a:lnTo>
                  <a:lnTo>
                    <a:pt x="258" y="521"/>
                  </a:lnTo>
                  <a:lnTo>
                    <a:pt x="324" y="461"/>
                  </a:lnTo>
                  <a:lnTo>
                    <a:pt x="390" y="409"/>
                  </a:lnTo>
                  <a:lnTo>
                    <a:pt x="462" y="356"/>
                  </a:lnTo>
                  <a:lnTo>
                    <a:pt x="535" y="317"/>
                  </a:lnTo>
                  <a:lnTo>
                    <a:pt x="614" y="277"/>
                  </a:lnTo>
                  <a:lnTo>
                    <a:pt x="700" y="251"/>
                  </a:lnTo>
                  <a:lnTo>
                    <a:pt x="786" y="231"/>
                  </a:lnTo>
                  <a:lnTo>
                    <a:pt x="878" y="218"/>
                  </a:lnTo>
                  <a:lnTo>
                    <a:pt x="971" y="211"/>
                  </a:lnTo>
                  <a:lnTo>
                    <a:pt x="1063" y="218"/>
                  </a:lnTo>
                  <a:lnTo>
                    <a:pt x="1149" y="231"/>
                  </a:lnTo>
                  <a:lnTo>
                    <a:pt x="1235" y="251"/>
                  </a:lnTo>
                  <a:lnTo>
                    <a:pt x="1321" y="277"/>
                  </a:lnTo>
                  <a:lnTo>
                    <a:pt x="1400" y="310"/>
                  </a:lnTo>
                  <a:lnTo>
                    <a:pt x="1479" y="356"/>
                  </a:lnTo>
                  <a:lnTo>
                    <a:pt x="1552" y="402"/>
                  </a:lnTo>
                  <a:lnTo>
                    <a:pt x="1618" y="461"/>
                  </a:lnTo>
                  <a:lnTo>
                    <a:pt x="1677" y="521"/>
                  </a:lnTo>
                  <a:lnTo>
                    <a:pt x="1736" y="587"/>
                  </a:lnTo>
                  <a:lnTo>
                    <a:pt x="1783" y="659"/>
                  </a:lnTo>
                  <a:lnTo>
                    <a:pt x="1829" y="731"/>
                  </a:lnTo>
                  <a:lnTo>
                    <a:pt x="1868" y="810"/>
                  </a:lnTo>
                  <a:lnTo>
                    <a:pt x="1895" y="896"/>
                  </a:lnTo>
                  <a:lnTo>
                    <a:pt x="1915" y="982"/>
                  </a:lnTo>
                  <a:lnTo>
                    <a:pt x="1928" y="1074"/>
                  </a:lnTo>
                  <a:lnTo>
                    <a:pt x="1934" y="1021"/>
                  </a:lnTo>
                  <a:lnTo>
                    <a:pt x="1934" y="968"/>
                  </a:lnTo>
                  <a:lnTo>
                    <a:pt x="1934" y="870"/>
                  </a:lnTo>
                  <a:lnTo>
                    <a:pt x="1915" y="771"/>
                  </a:lnTo>
                  <a:lnTo>
                    <a:pt x="1895" y="679"/>
                  </a:lnTo>
                  <a:lnTo>
                    <a:pt x="1862" y="593"/>
                  </a:lnTo>
                  <a:lnTo>
                    <a:pt x="1822" y="508"/>
                  </a:lnTo>
                  <a:lnTo>
                    <a:pt x="1769" y="429"/>
                  </a:lnTo>
                  <a:lnTo>
                    <a:pt x="1717" y="356"/>
                  </a:lnTo>
                  <a:lnTo>
                    <a:pt x="1651" y="284"/>
                  </a:lnTo>
                  <a:lnTo>
                    <a:pt x="1585" y="224"/>
                  </a:lnTo>
                  <a:lnTo>
                    <a:pt x="1512" y="165"/>
                  </a:lnTo>
                  <a:lnTo>
                    <a:pt x="1426" y="119"/>
                  </a:lnTo>
                  <a:lnTo>
                    <a:pt x="1347" y="79"/>
                  </a:lnTo>
                  <a:lnTo>
                    <a:pt x="1255" y="47"/>
                  </a:lnTo>
                  <a:lnTo>
                    <a:pt x="1162" y="20"/>
                  </a:lnTo>
                  <a:lnTo>
                    <a:pt x="1070" y="7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7820" y="11609"/>
              <a:ext cx="3557" cy="3537"/>
            </a:xfrm>
            <a:custGeom>
              <a:avLst/>
              <a:gdLst/>
              <a:ahLst/>
              <a:cxnLst>
                <a:cxn ang="0">
                  <a:pos x="383" y="2318"/>
                </a:cxn>
                <a:cxn ang="0">
                  <a:pos x="1102" y="3109"/>
                </a:cxn>
                <a:cxn ang="0">
                  <a:pos x="1854" y="3267"/>
                </a:cxn>
                <a:cxn ang="0">
                  <a:pos x="2693" y="2964"/>
                </a:cxn>
                <a:cxn ang="0">
                  <a:pos x="3241" y="2114"/>
                </a:cxn>
                <a:cxn ang="0">
                  <a:pos x="3260" y="2266"/>
                </a:cxn>
                <a:cxn ang="0">
                  <a:pos x="3062" y="2812"/>
                </a:cxn>
                <a:cxn ang="0">
                  <a:pos x="2679" y="3234"/>
                </a:cxn>
                <a:cxn ang="0">
                  <a:pos x="2158" y="3491"/>
                </a:cxn>
                <a:cxn ang="0">
                  <a:pos x="1551" y="3517"/>
                </a:cxn>
                <a:cxn ang="0">
                  <a:pos x="1003" y="3319"/>
                </a:cxn>
                <a:cxn ang="0">
                  <a:pos x="581" y="2937"/>
                </a:cxn>
                <a:cxn ang="0">
                  <a:pos x="330" y="2417"/>
                </a:cxn>
                <a:cxn ang="0">
                  <a:pos x="1531" y="573"/>
                </a:cxn>
                <a:cxn ang="0">
                  <a:pos x="759" y="1094"/>
                </a:cxn>
                <a:cxn ang="0">
                  <a:pos x="554" y="1910"/>
                </a:cxn>
                <a:cxn ang="0">
                  <a:pos x="950" y="1133"/>
                </a:cxn>
                <a:cxn ang="0">
                  <a:pos x="1775" y="810"/>
                </a:cxn>
                <a:cxn ang="0">
                  <a:pos x="2600" y="1127"/>
                </a:cxn>
                <a:cxn ang="0">
                  <a:pos x="3003" y="1904"/>
                </a:cxn>
                <a:cxn ang="0">
                  <a:pos x="2798" y="1087"/>
                </a:cxn>
                <a:cxn ang="0">
                  <a:pos x="2026" y="573"/>
                </a:cxn>
                <a:cxn ang="0">
                  <a:pos x="2198" y="317"/>
                </a:cxn>
                <a:cxn ang="0">
                  <a:pos x="2798" y="587"/>
                </a:cxn>
                <a:cxn ang="0">
                  <a:pos x="3247" y="1047"/>
                </a:cxn>
                <a:cxn ang="0">
                  <a:pos x="3511" y="1653"/>
                </a:cxn>
                <a:cxn ang="0">
                  <a:pos x="3531" y="1502"/>
                </a:cxn>
                <a:cxn ang="0">
                  <a:pos x="3293" y="857"/>
                </a:cxn>
                <a:cxn ang="0">
                  <a:pos x="2838" y="356"/>
                </a:cxn>
                <a:cxn ang="0">
                  <a:pos x="2217" y="60"/>
                </a:cxn>
                <a:cxn ang="0">
                  <a:pos x="1505" y="27"/>
                </a:cxn>
                <a:cxn ang="0">
                  <a:pos x="858" y="264"/>
                </a:cxn>
                <a:cxn ang="0">
                  <a:pos x="356" y="718"/>
                </a:cxn>
                <a:cxn ang="0">
                  <a:pos x="59" y="1337"/>
                </a:cxn>
                <a:cxn ang="0">
                  <a:pos x="19" y="1825"/>
                </a:cxn>
                <a:cxn ang="0">
                  <a:pos x="217" y="1192"/>
                </a:cxn>
                <a:cxn ang="0">
                  <a:pos x="627" y="692"/>
                </a:cxn>
                <a:cxn ang="0">
                  <a:pos x="1194" y="369"/>
                </a:cxn>
                <a:cxn ang="0">
                  <a:pos x="1782" y="2990"/>
                </a:cxn>
                <a:cxn ang="0">
                  <a:pos x="2455" y="2714"/>
                </a:cxn>
                <a:cxn ang="0">
                  <a:pos x="2732" y="2035"/>
                </a:cxn>
                <a:cxn ang="0">
                  <a:pos x="2521" y="2371"/>
                </a:cxn>
                <a:cxn ang="0">
                  <a:pos x="1953" y="2707"/>
                </a:cxn>
                <a:cxn ang="0">
                  <a:pos x="1287" y="2588"/>
                </a:cxn>
                <a:cxn ang="0">
                  <a:pos x="878" y="2075"/>
                </a:cxn>
                <a:cxn ang="0">
                  <a:pos x="904" y="2411"/>
                </a:cxn>
                <a:cxn ang="0">
                  <a:pos x="1412" y="2918"/>
                </a:cxn>
                <a:cxn ang="0">
                  <a:pos x="1901" y="2430"/>
                </a:cxn>
                <a:cxn ang="0">
                  <a:pos x="2138" y="2233"/>
                </a:cxn>
                <a:cxn ang="0">
                  <a:pos x="2138" y="1963"/>
                </a:cxn>
                <a:cxn ang="0">
                  <a:pos x="1716" y="2174"/>
                </a:cxn>
                <a:cxn ang="0">
                  <a:pos x="1379" y="1976"/>
                </a:cxn>
                <a:cxn ang="0">
                  <a:pos x="1465" y="2299"/>
                </a:cxn>
                <a:cxn ang="0">
                  <a:pos x="1736" y="2444"/>
                </a:cxn>
                <a:cxn ang="0">
                  <a:pos x="1392" y="1212"/>
                </a:cxn>
                <a:cxn ang="0">
                  <a:pos x="1109" y="1640"/>
                </a:cxn>
                <a:cxn ang="0">
                  <a:pos x="1194" y="1693"/>
                </a:cxn>
                <a:cxn ang="0">
                  <a:pos x="1544" y="1403"/>
                </a:cxn>
                <a:cxn ang="0">
                  <a:pos x="2013" y="1396"/>
                </a:cxn>
                <a:cxn ang="0">
                  <a:pos x="2363" y="1686"/>
                </a:cxn>
                <a:cxn ang="0">
                  <a:pos x="2448" y="1634"/>
                </a:cxn>
                <a:cxn ang="0">
                  <a:pos x="2158" y="1206"/>
                </a:cxn>
              </a:cxnLst>
              <a:rect l="0" t="0" r="r" b="b"/>
              <a:pathLst>
                <a:path w="3557" h="3537">
                  <a:moveTo>
                    <a:pt x="277" y="2042"/>
                  </a:moveTo>
                  <a:lnTo>
                    <a:pt x="283" y="1976"/>
                  </a:lnTo>
                  <a:lnTo>
                    <a:pt x="283" y="1910"/>
                  </a:lnTo>
                  <a:lnTo>
                    <a:pt x="297" y="1983"/>
                  </a:lnTo>
                  <a:lnTo>
                    <a:pt x="303" y="2048"/>
                  </a:lnTo>
                  <a:lnTo>
                    <a:pt x="323" y="2121"/>
                  </a:lnTo>
                  <a:lnTo>
                    <a:pt x="336" y="2187"/>
                  </a:lnTo>
                  <a:lnTo>
                    <a:pt x="383" y="2318"/>
                  </a:lnTo>
                  <a:lnTo>
                    <a:pt x="442" y="2444"/>
                  </a:lnTo>
                  <a:lnTo>
                    <a:pt x="508" y="2562"/>
                  </a:lnTo>
                  <a:lnTo>
                    <a:pt x="581" y="2674"/>
                  </a:lnTo>
                  <a:lnTo>
                    <a:pt x="673" y="2779"/>
                  </a:lnTo>
                  <a:lnTo>
                    <a:pt x="765" y="2878"/>
                  </a:lnTo>
                  <a:lnTo>
                    <a:pt x="871" y="2964"/>
                  </a:lnTo>
                  <a:lnTo>
                    <a:pt x="983" y="3043"/>
                  </a:lnTo>
                  <a:lnTo>
                    <a:pt x="1102" y="3109"/>
                  </a:lnTo>
                  <a:lnTo>
                    <a:pt x="1227" y="3168"/>
                  </a:lnTo>
                  <a:lnTo>
                    <a:pt x="1359" y="3214"/>
                  </a:lnTo>
                  <a:lnTo>
                    <a:pt x="1498" y="3247"/>
                  </a:lnTo>
                  <a:lnTo>
                    <a:pt x="1564" y="3253"/>
                  </a:lnTo>
                  <a:lnTo>
                    <a:pt x="1637" y="3267"/>
                  </a:lnTo>
                  <a:lnTo>
                    <a:pt x="1709" y="3267"/>
                  </a:lnTo>
                  <a:lnTo>
                    <a:pt x="1782" y="3273"/>
                  </a:lnTo>
                  <a:lnTo>
                    <a:pt x="1854" y="3267"/>
                  </a:lnTo>
                  <a:lnTo>
                    <a:pt x="1927" y="3267"/>
                  </a:lnTo>
                  <a:lnTo>
                    <a:pt x="2000" y="3253"/>
                  </a:lnTo>
                  <a:lnTo>
                    <a:pt x="2066" y="3240"/>
                  </a:lnTo>
                  <a:lnTo>
                    <a:pt x="2204" y="3207"/>
                  </a:lnTo>
                  <a:lnTo>
                    <a:pt x="2336" y="3161"/>
                  </a:lnTo>
                  <a:lnTo>
                    <a:pt x="2462" y="3109"/>
                  </a:lnTo>
                  <a:lnTo>
                    <a:pt x="2580" y="3036"/>
                  </a:lnTo>
                  <a:lnTo>
                    <a:pt x="2693" y="2964"/>
                  </a:lnTo>
                  <a:lnTo>
                    <a:pt x="2792" y="2872"/>
                  </a:lnTo>
                  <a:lnTo>
                    <a:pt x="2891" y="2779"/>
                  </a:lnTo>
                  <a:lnTo>
                    <a:pt x="2976" y="2674"/>
                  </a:lnTo>
                  <a:lnTo>
                    <a:pt x="3056" y="2562"/>
                  </a:lnTo>
                  <a:lnTo>
                    <a:pt x="3122" y="2444"/>
                  </a:lnTo>
                  <a:lnTo>
                    <a:pt x="3174" y="2312"/>
                  </a:lnTo>
                  <a:lnTo>
                    <a:pt x="3221" y="2180"/>
                  </a:lnTo>
                  <a:lnTo>
                    <a:pt x="3241" y="2114"/>
                  </a:lnTo>
                  <a:lnTo>
                    <a:pt x="3254" y="2048"/>
                  </a:lnTo>
                  <a:lnTo>
                    <a:pt x="3260" y="1976"/>
                  </a:lnTo>
                  <a:lnTo>
                    <a:pt x="3274" y="1904"/>
                  </a:lnTo>
                  <a:lnTo>
                    <a:pt x="3274" y="1969"/>
                  </a:lnTo>
                  <a:lnTo>
                    <a:pt x="3280" y="2035"/>
                  </a:lnTo>
                  <a:lnTo>
                    <a:pt x="3274" y="2114"/>
                  </a:lnTo>
                  <a:lnTo>
                    <a:pt x="3274" y="2193"/>
                  </a:lnTo>
                  <a:lnTo>
                    <a:pt x="3260" y="2266"/>
                  </a:lnTo>
                  <a:lnTo>
                    <a:pt x="3247" y="2338"/>
                  </a:lnTo>
                  <a:lnTo>
                    <a:pt x="3234" y="2411"/>
                  </a:lnTo>
                  <a:lnTo>
                    <a:pt x="3214" y="2483"/>
                  </a:lnTo>
                  <a:lnTo>
                    <a:pt x="3188" y="2549"/>
                  </a:lnTo>
                  <a:lnTo>
                    <a:pt x="3161" y="2621"/>
                  </a:lnTo>
                  <a:lnTo>
                    <a:pt x="3128" y="2687"/>
                  </a:lnTo>
                  <a:lnTo>
                    <a:pt x="3095" y="2753"/>
                  </a:lnTo>
                  <a:lnTo>
                    <a:pt x="3062" y="2812"/>
                  </a:lnTo>
                  <a:lnTo>
                    <a:pt x="3023" y="2872"/>
                  </a:lnTo>
                  <a:lnTo>
                    <a:pt x="2983" y="2931"/>
                  </a:lnTo>
                  <a:lnTo>
                    <a:pt x="2937" y="2990"/>
                  </a:lnTo>
                  <a:lnTo>
                    <a:pt x="2891" y="3043"/>
                  </a:lnTo>
                  <a:lnTo>
                    <a:pt x="2838" y="3095"/>
                  </a:lnTo>
                  <a:lnTo>
                    <a:pt x="2792" y="3148"/>
                  </a:lnTo>
                  <a:lnTo>
                    <a:pt x="2732" y="3194"/>
                  </a:lnTo>
                  <a:lnTo>
                    <a:pt x="2679" y="3234"/>
                  </a:lnTo>
                  <a:lnTo>
                    <a:pt x="2620" y="3280"/>
                  </a:lnTo>
                  <a:lnTo>
                    <a:pt x="2561" y="3319"/>
                  </a:lnTo>
                  <a:lnTo>
                    <a:pt x="2495" y="3352"/>
                  </a:lnTo>
                  <a:lnTo>
                    <a:pt x="2429" y="3385"/>
                  </a:lnTo>
                  <a:lnTo>
                    <a:pt x="2363" y="3418"/>
                  </a:lnTo>
                  <a:lnTo>
                    <a:pt x="2297" y="3444"/>
                  </a:lnTo>
                  <a:lnTo>
                    <a:pt x="2224" y="3471"/>
                  </a:lnTo>
                  <a:lnTo>
                    <a:pt x="2158" y="3491"/>
                  </a:lnTo>
                  <a:lnTo>
                    <a:pt x="2085" y="3504"/>
                  </a:lnTo>
                  <a:lnTo>
                    <a:pt x="2013" y="3517"/>
                  </a:lnTo>
                  <a:lnTo>
                    <a:pt x="1934" y="3530"/>
                  </a:lnTo>
                  <a:lnTo>
                    <a:pt x="1861" y="3537"/>
                  </a:lnTo>
                  <a:lnTo>
                    <a:pt x="1782" y="3537"/>
                  </a:lnTo>
                  <a:lnTo>
                    <a:pt x="1703" y="3537"/>
                  </a:lnTo>
                  <a:lnTo>
                    <a:pt x="1630" y="3530"/>
                  </a:lnTo>
                  <a:lnTo>
                    <a:pt x="1551" y="3517"/>
                  </a:lnTo>
                  <a:lnTo>
                    <a:pt x="1478" y="3504"/>
                  </a:lnTo>
                  <a:lnTo>
                    <a:pt x="1406" y="3491"/>
                  </a:lnTo>
                  <a:lnTo>
                    <a:pt x="1340" y="3471"/>
                  </a:lnTo>
                  <a:lnTo>
                    <a:pt x="1267" y="3444"/>
                  </a:lnTo>
                  <a:lnTo>
                    <a:pt x="1201" y="3418"/>
                  </a:lnTo>
                  <a:lnTo>
                    <a:pt x="1135" y="3392"/>
                  </a:lnTo>
                  <a:lnTo>
                    <a:pt x="1069" y="3359"/>
                  </a:lnTo>
                  <a:lnTo>
                    <a:pt x="1003" y="3319"/>
                  </a:lnTo>
                  <a:lnTo>
                    <a:pt x="944" y="3280"/>
                  </a:lnTo>
                  <a:lnTo>
                    <a:pt x="884" y="3240"/>
                  </a:lnTo>
                  <a:lnTo>
                    <a:pt x="831" y="3194"/>
                  </a:lnTo>
                  <a:lnTo>
                    <a:pt x="772" y="3148"/>
                  </a:lnTo>
                  <a:lnTo>
                    <a:pt x="719" y="3102"/>
                  </a:lnTo>
                  <a:lnTo>
                    <a:pt x="673" y="3049"/>
                  </a:lnTo>
                  <a:lnTo>
                    <a:pt x="627" y="2990"/>
                  </a:lnTo>
                  <a:lnTo>
                    <a:pt x="581" y="2937"/>
                  </a:lnTo>
                  <a:lnTo>
                    <a:pt x="541" y="2878"/>
                  </a:lnTo>
                  <a:lnTo>
                    <a:pt x="501" y="2819"/>
                  </a:lnTo>
                  <a:lnTo>
                    <a:pt x="462" y="2753"/>
                  </a:lnTo>
                  <a:lnTo>
                    <a:pt x="429" y="2694"/>
                  </a:lnTo>
                  <a:lnTo>
                    <a:pt x="396" y="2621"/>
                  </a:lnTo>
                  <a:lnTo>
                    <a:pt x="369" y="2555"/>
                  </a:lnTo>
                  <a:lnTo>
                    <a:pt x="350" y="2490"/>
                  </a:lnTo>
                  <a:lnTo>
                    <a:pt x="330" y="2417"/>
                  </a:lnTo>
                  <a:lnTo>
                    <a:pt x="310" y="2345"/>
                  </a:lnTo>
                  <a:lnTo>
                    <a:pt x="297" y="2272"/>
                  </a:lnTo>
                  <a:lnTo>
                    <a:pt x="290" y="2193"/>
                  </a:lnTo>
                  <a:lnTo>
                    <a:pt x="283" y="2121"/>
                  </a:lnTo>
                  <a:lnTo>
                    <a:pt x="277" y="2042"/>
                  </a:lnTo>
                  <a:close/>
                  <a:moveTo>
                    <a:pt x="1775" y="547"/>
                  </a:moveTo>
                  <a:lnTo>
                    <a:pt x="1650" y="554"/>
                  </a:lnTo>
                  <a:lnTo>
                    <a:pt x="1531" y="573"/>
                  </a:lnTo>
                  <a:lnTo>
                    <a:pt x="1412" y="606"/>
                  </a:lnTo>
                  <a:lnTo>
                    <a:pt x="1300" y="646"/>
                  </a:lnTo>
                  <a:lnTo>
                    <a:pt x="1188" y="698"/>
                  </a:lnTo>
                  <a:lnTo>
                    <a:pt x="1089" y="758"/>
                  </a:lnTo>
                  <a:lnTo>
                    <a:pt x="996" y="830"/>
                  </a:lnTo>
                  <a:lnTo>
                    <a:pt x="911" y="909"/>
                  </a:lnTo>
                  <a:lnTo>
                    <a:pt x="825" y="995"/>
                  </a:lnTo>
                  <a:lnTo>
                    <a:pt x="759" y="1094"/>
                  </a:lnTo>
                  <a:lnTo>
                    <a:pt x="693" y="1192"/>
                  </a:lnTo>
                  <a:lnTo>
                    <a:pt x="647" y="1298"/>
                  </a:lnTo>
                  <a:lnTo>
                    <a:pt x="600" y="1410"/>
                  </a:lnTo>
                  <a:lnTo>
                    <a:pt x="574" y="1528"/>
                  </a:lnTo>
                  <a:lnTo>
                    <a:pt x="554" y="1653"/>
                  </a:lnTo>
                  <a:lnTo>
                    <a:pt x="548" y="1778"/>
                  </a:lnTo>
                  <a:lnTo>
                    <a:pt x="548" y="1844"/>
                  </a:lnTo>
                  <a:lnTo>
                    <a:pt x="554" y="1910"/>
                  </a:lnTo>
                  <a:lnTo>
                    <a:pt x="574" y="1798"/>
                  </a:lnTo>
                  <a:lnTo>
                    <a:pt x="600" y="1686"/>
                  </a:lnTo>
                  <a:lnTo>
                    <a:pt x="640" y="1581"/>
                  </a:lnTo>
                  <a:lnTo>
                    <a:pt x="686" y="1482"/>
                  </a:lnTo>
                  <a:lnTo>
                    <a:pt x="739" y="1383"/>
                  </a:lnTo>
                  <a:lnTo>
                    <a:pt x="805" y="1291"/>
                  </a:lnTo>
                  <a:lnTo>
                    <a:pt x="878" y="1212"/>
                  </a:lnTo>
                  <a:lnTo>
                    <a:pt x="950" y="1133"/>
                  </a:lnTo>
                  <a:lnTo>
                    <a:pt x="1036" y="1061"/>
                  </a:lnTo>
                  <a:lnTo>
                    <a:pt x="1128" y="1001"/>
                  </a:lnTo>
                  <a:lnTo>
                    <a:pt x="1227" y="942"/>
                  </a:lnTo>
                  <a:lnTo>
                    <a:pt x="1326" y="896"/>
                  </a:lnTo>
                  <a:lnTo>
                    <a:pt x="1432" y="863"/>
                  </a:lnTo>
                  <a:lnTo>
                    <a:pt x="1544" y="837"/>
                  </a:lnTo>
                  <a:lnTo>
                    <a:pt x="1656" y="817"/>
                  </a:lnTo>
                  <a:lnTo>
                    <a:pt x="1775" y="810"/>
                  </a:lnTo>
                  <a:lnTo>
                    <a:pt x="1894" y="817"/>
                  </a:lnTo>
                  <a:lnTo>
                    <a:pt x="2006" y="837"/>
                  </a:lnTo>
                  <a:lnTo>
                    <a:pt x="2118" y="863"/>
                  </a:lnTo>
                  <a:lnTo>
                    <a:pt x="2224" y="896"/>
                  </a:lnTo>
                  <a:lnTo>
                    <a:pt x="2330" y="942"/>
                  </a:lnTo>
                  <a:lnTo>
                    <a:pt x="2422" y="995"/>
                  </a:lnTo>
                  <a:lnTo>
                    <a:pt x="2514" y="1061"/>
                  </a:lnTo>
                  <a:lnTo>
                    <a:pt x="2600" y="1127"/>
                  </a:lnTo>
                  <a:lnTo>
                    <a:pt x="2679" y="1206"/>
                  </a:lnTo>
                  <a:lnTo>
                    <a:pt x="2752" y="1291"/>
                  </a:lnTo>
                  <a:lnTo>
                    <a:pt x="2811" y="1377"/>
                  </a:lnTo>
                  <a:lnTo>
                    <a:pt x="2871" y="1476"/>
                  </a:lnTo>
                  <a:lnTo>
                    <a:pt x="2917" y="1574"/>
                  </a:lnTo>
                  <a:lnTo>
                    <a:pt x="2957" y="1680"/>
                  </a:lnTo>
                  <a:lnTo>
                    <a:pt x="2983" y="1792"/>
                  </a:lnTo>
                  <a:lnTo>
                    <a:pt x="3003" y="1904"/>
                  </a:lnTo>
                  <a:lnTo>
                    <a:pt x="3009" y="1838"/>
                  </a:lnTo>
                  <a:lnTo>
                    <a:pt x="3009" y="1772"/>
                  </a:lnTo>
                  <a:lnTo>
                    <a:pt x="3003" y="1647"/>
                  </a:lnTo>
                  <a:lnTo>
                    <a:pt x="2983" y="1528"/>
                  </a:lnTo>
                  <a:lnTo>
                    <a:pt x="2950" y="1410"/>
                  </a:lnTo>
                  <a:lnTo>
                    <a:pt x="2910" y="1298"/>
                  </a:lnTo>
                  <a:lnTo>
                    <a:pt x="2858" y="1186"/>
                  </a:lnTo>
                  <a:lnTo>
                    <a:pt x="2798" y="1087"/>
                  </a:lnTo>
                  <a:lnTo>
                    <a:pt x="2726" y="995"/>
                  </a:lnTo>
                  <a:lnTo>
                    <a:pt x="2646" y="903"/>
                  </a:lnTo>
                  <a:lnTo>
                    <a:pt x="2561" y="824"/>
                  </a:lnTo>
                  <a:lnTo>
                    <a:pt x="2462" y="758"/>
                  </a:lnTo>
                  <a:lnTo>
                    <a:pt x="2363" y="692"/>
                  </a:lnTo>
                  <a:lnTo>
                    <a:pt x="2257" y="646"/>
                  </a:lnTo>
                  <a:lnTo>
                    <a:pt x="2145" y="600"/>
                  </a:lnTo>
                  <a:lnTo>
                    <a:pt x="2026" y="573"/>
                  </a:lnTo>
                  <a:lnTo>
                    <a:pt x="1901" y="554"/>
                  </a:lnTo>
                  <a:lnTo>
                    <a:pt x="1775" y="547"/>
                  </a:lnTo>
                  <a:close/>
                  <a:moveTo>
                    <a:pt x="1775" y="270"/>
                  </a:moveTo>
                  <a:lnTo>
                    <a:pt x="1861" y="270"/>
                  </a:lnTo>
                  <a:lnTo>
                    <a:pt x="1947" y="277"/>
                  </a:lnTo>
                  <a:lnTo>
                    <a:pt x="2033" y="284"/>
                  </a:lnTo>
                  <a:lnTo>
                    <a:pt x="2118" y="303"/>
                  </a:lnTo>
                  <a:lnTo>
                    <a:pt x="2198" y="317"/>
                  </a:lnTo>
                  <a:lnTo>
                    <a:pt x="2283" y="343"/>
                  </a:lnTo>
                  <a:lnTo>
                    <a:pt x="2363" y="363"/>
                  </a:lnTo>
                  <a:lnTo>
                    <a:pt x="2435" y="396"/>
                  </a:lnTo>
                  <a:lnTo>
                    <a:pt x="2514" y="428"/>
                  </a:lnTo>
                  <a:lnTo>
                    <a:pt x="2587" y="461"/>
                  </a:lnTo>
                  <a:lnTo>
                    <a:pt x="2660" y="501"/>
                  </a:lnTo>
                  <a:lnTo>
                    <a:pt x="2726" y="547"/>
                  </a:lnTo>
                  <a:lnTo>
                    <a:pt x="2798" y="587"/>
                  </a:lnTo>
                  <a:lnTo>
                    <a:pt x="2864" y="639"/>
                  </a:lnTo>
                  <a:lnTo>
                    <a:pt x="2924" y="692"/>
                  </a:lnTo>
                  <a:lnTo>
                    <a:pt x="2983" y="745"/>
                  </a:lnTo>
                  <a:lnTo>
                    <a:pt x="3042" y="797"/>
                  </a:lnTo>
                  <a:lnTo>
                    <a:pt x="3102" y="857"/>
                  </a:lnTo>
                  <a:lnTo>
                    <a:pt x="3155" y="922"/>
                  </a:lnTo>
                  <a:lnTo>
                    <a:pt x="3201" y="982"/>
                  </a:lnTo>
                  <a:lnTo>
                    <a:pt x="3247" y="1047"/>
                  </a:lnTo>
                  <a:lnTo>
                    <a:pt x="3293" y="1120"/>
                  </a:lnTo>
                  <a:lnTo>
                    <a:pt x="3333" y="1192"/>
                  </a:lnTo>
                  <a:lnTo>
                    <a:pt x="3373" y="1265"/>
                  </a:lnTo>
                  <a:lnTo>
                    <a:pt x="3406" y="1337"/>
                  </a:lnTo>
                  <a:lnTo>
                    <a:pt x="3439" y="1416"/>
                  </a:lnTo>
                  <a:lnTo>
                    <a:pt x="3465" y="1489"/>
                  </a:lnTo>
                  <a:lnTo>
                    <a:pt x="3491" y="1574"/>
                  </a:lnTo>
                  <a:lnTo>
                    <a:pt x="3511" y="1653"/>
                  </a:lnTo>
                  <a:lnTo>
                    <a:pt x="3524" y="1739"/>
                  </a:lnTo>
                  <a:lnTo>
                    <a:pt x="3538" y="1818"/>
                  </a:lnTo>
                  <a:lnTo>
                    <a:pt x="3551" y="1904"/>
                  </a:lnTo>
                  <a:lnTo>
                    <a:pt x="3551" y="1838"/>
                  </a:lnTo>
                  <a:lnTo>
                    <a:pt x="3557" y="1772"/>
                  </a:lnTo>
                  <a:lnTo>
                    <a:pt x="3551" y="1680"/>
                  </a:lnTo>
                  <a:lnTo>
                    <a:pt x="3544" y="1594"/>
                  </a:lnTo>
                  <a:lnTo>
                    <a:pt x="3531" y="1502"/>
                  </a:lnTo>
                  <a:lnTo>
                    <a:pt x="3518" y="1416"/>
                  </a:lnTo>
                  <a:lnTo>
                    <a:pt x="3498" y="1331"/>
                  </a:lnTo>
                  <a:lnTo>
                    <a:pt x="3472" y="1245"/>
                  </a:lnTo>
                  <a:lnTo>
                    <a:pt x="3445" y="1166"/>
                  </a:lnTo>
                  <a:lnTo>
                    <a:pt x="3412" y="1080"/>
                  </a:lnTo>
                  <a:lnTo>
                    <a:pt x="3379" y="1001"/>
                  </a:lnTo>
                  <a:lnTo>
                    <a:pt x="3340" y="929"/>
                  </a:lnTo>
                  <a:lnTo>
                    <a:pt x="3293" y="857"/>
                  </a:lnTo>
                  <a:lnTo>
                    <a:pt x="3247" y="784"/>
                  </a:lnTo>
                  <a:lnTo>
                    <a:pt x="3201" y="712"/>
                  </a:lnTo>
                  <a:lnTo>
                    <a:pt x="3148" y="646"/>
                  </a:lnTo>
                  <a:lnTo>
                    <a:pt x="3089" y="580"/>
                  </a:lnTo>
                  <a:lnTo>
                    <a:pt x="3029" y="521"/>
                  </a:lnTo>
                  <a:lnTo>
                    <a:pt x="2970" y="461"/>
                  </a:lnTo>
                  <a:lnTo>
                    <a:pt x="2904" y="409"/>
                  </a:lnTo>
                  <a:lnTo>
                    <a:pt x="2838" y="356"/>
                  </a:lnTo>
                  <a:lnTo>
                    <a:pt x="2765" y="303"/>
                  </a:lnTo>
                  <a:lnTo>
                    <a:pt x="2693" y="257"/>
                  </a:lnTo>
                  <a:lnTo>
                    <a:pt x="2620" y="218"/>
                  </a:lnTo>
                  <a:lnTo>
                    <a:pt x="2547" y="178"/>
                  </a:lnTo>
                  <a:lnTo>
                    <a:pt x="2468" y="139"/>
                  </a:lnTo>
                  <a:lnTo>
                    <a:pt x="2382" y="112"/>
                  </a:lnTo>
                  <a:lnTo>
                    <a:pt x="2303" y="79"/>
                  </a:lnTo>
                  <a:lnTo>
                    <a:pt x="2217" y="60"/>
                  </a:lnTo>
                  <a:lnTo>
                    <a:pt x="2132" y="40"/>
                  </a:lnTo>
                  <a:lnTo>
                    <a:pt x="2046" y="20"/>
                  </a:lnTo>
                  <a:lnTo>
                    <a:pt x="1953" y="14"/>
                  </a:lnTo>
                  <a:lnTo>
                    <a:pt x="1868" y="7"/>
                  </a:lnTo>
                  <a:lnTo>
                    <a:pt x="1775" y="0"/>
                  </a:lnTo>
                  <a:lnTo>
                    <a:pt x="1683" y="7"/>
                  </a:lnTo>
                  <a:lnTo>
                    <a:pt x="1597" y="14"/>
                  </a:lnTo>
                  <a:lnTo>
                    <a:pt x="1505" y="27"/>
                  </a:lnTo>
                  <a:lnTo>
                    <a:pt x="1419" y="40"/>
                  </a:lnTo>
                  <a:lnTo>
                    <a:pt x="1333" y="60"/>
                  </a:lnTo>
                  <a:lnTo>
                    <a:pt x="1247" y="86"/>
                  </a:lnTo>
                  <a:lnTo>
                    <a:pt x="1168" y="112"/>
                  </a:lnTo>
                  <a:lnTo>
                    <a:pt x="1082" y="145"/>
                  </a:lnTo>
                  <a:lnTo>
                    <a:pt x="1003" y="178"/>
                  </a:lnTo>
                  <a:lnTo>
                    <a:pt x="930" y="218"/>
                  </a:lnTo>
                  <a:lnTo>
                    <a:pt x="858" y="264"/>
                  </a:lnTo>
                  <a:lnTo>
                    <a:pt x="785" y="310"/>
                  </a:lnTo>
                  <a:lnTo>
                    <a:pt x="713" y="356"/>
                  </a:lnTo>
                  <a:lnTo>
                    <a:pt x="647" y="409"/>
                  </a:lnTo>
                  <a:lnTo>
                    <a:pt x="581" y="468"/>
                  </a:lnTo>
                  <a:lnTo>
                    <a:pt x="521" y="527"/>
                  </a:lnTo>
                  <a:lnTo>
                    <a:pt x="462" y="587"/>
                  </a:lnTo>
                  <a:lnTo>
                    <a:pt x="409" y="652"/>
                  </a:lnTo>
                  <a:lnTo>
                    <a:pt x="356" y="718"/>
                  </a:lnTo>
                  <a:lnTo>
                    <a:pt x="303" y="791"/>
                  </a:lnTo>
                  <a:lnTo>
                    <a:pt x="257" y="857"/>
                  </a:lnTo>
                  <a:lnTo>
                    <a:pt x="217" y="936"/>
                  </a:lnTo>
                  <a:lnTo>
                    <a:pt x="178" y="1008"/>
                  </a:lnTo>
                  <a:lnTo>
                    <a:pt x="138" y="1087"/>
                  </a:lnTo>
                  <a:lnTo>
                    <a:pt x="112" y="1173"/>
                  </a:lnTo>
                  <a:lnTo>
                    <a:pt x="79" y="1252"/>
                  </a:lnTo>
                  <a:lnTo>
                    <a:pt x="59" y="1337"/>
                  </a:lnTo>
                  <a:lnTo>
                    <a:pt x="39" y="1423"/>
                  </a:lnTo>
                  <a:lnTo>
                    <a:pt x="19" y="1508"/>
                  </a:lnTo>
                  <a:lnTo>
                    <a:pt x="13" y="1601"/>
                  </a:lnTo>
                  <a:lnTo>
                    <a:pt x="6" y="1686"/>
                  </a:lnTo>
                  <a:lnTo>
                    <a:pt x="0" y="1778"/>
                  </a:lnTo>
                  <a:lnTo>
                    <a:pt x="6" y="1844"/>
                  </a:lnTo>
                  <a:lnTo>
                    <a:pt x="6" y="1910"/>
                  </a:lnTo>
                  <a:lnTo>
                    <a:pt x="19" y="1825"/>
                  </a:lnTo>
                  <a:lnTo>
                    <a:pt x="33" y="1739"/>
                  </a:lnTo>
                  <a:lnTo>
                    <a:pt x="46" y="1660"/>
                  </a:lnTo>
                  <a:lnTo>
                    <a:pt x="66" y="1574"/>
                  </a:lnTo>
                  <a:lnTo>
                    <a:pt x="92" y="1495"/>
                  </a:lnTo>
                  <a:lnTo>
                    <a:pt x="118" y="1416"/>
                  </a:lnTo>
                  <a:lnTo>
                    <a:pt x="145" y="1344"/>
                  </a:lnTo>
                  <a:lnTo>
                    <a:pt x="184" y="1271"/>
                  </a:lnTo>
                  <a:lnTo>
                    <a:pt x="217" y="1192"/>
                  </a:lnTo>
                  <a:lnTo>
                    <a:pt x="257" y="1127"/>
                  </a:lnTo>
                  <a:lnTo>
                    <a:pt x="303" y="1054"/>
                  </a:lnTo>
                  <a:lnTo>
                    <a:pt x="350" y="988"/>
                  </a:lnTo>
                  <a:lnTo>
                    <a:pt x="402" y="922"/>
                  </a:lnTo>
                  <a:lnTo>
                    <a:pt x="455" y="863"/>
                  </a:lnTo>
                  <a:lnTo>
                    <a:pt x="508" y="804"/>
                  </a:lnTo>
                  <a:lnTo>
                    <a:pt x="567" y="745"/>
                  </a:lnTo>
                  <a:lnTo>
                    <a:pt x="627" y="692"/>
                  </a:lnTo>
                  <a:lnTo>
                    <a:pt x="693" y="639"/>
                  </a:lnTo>
                  <a:lnTo>
                    <a:pt x="759" y="593"/>
                  </a:lnTo>
                  <a:lnTo>
                    <a:pt x="825" y="547"/>
                  </a:lnTo>
                  <a:lnTo>
                    <a:pt x="891" y="507"/>
                  </a:lnTo>
                  <a:lnTo>
                    <a:pt x="963" y="468"/>
                  </a:lnTo>
                  <a:lnTo>
                    <a:pt x="1036" y="428"/>
                  </a:lnTo>
                  <a:lnTo>
                    <a:pt x="1115" y="396"/>
                  </a:lnTo>
                  <a:lnTo>
                    <a:pt x="1194" y="369"/>
                  </a:lnTo>
                  <a:lnTo>
                    <a:pt x="1274" y="343"/>
                  </a:lnTo>
                  <a:lnTo>
                    <a:pt x="1353" y="323"/>
                  </a:lnTo>
                  <a:lnTo>
                    <a:pt x="1432" y="303"/>
                  </a:lnTo>
                  <a:lnTo>
                    <a:pt x="1518" y="290"/>
                  </a:lnTo>
                  <a:lnTo>
                    <a:pt x="1604" y="277"/>
                  </a:lnTo>
                  <a:lnTo>
                    <a:pt x="1689" y="270"/>
                  </a:lnTo>
                  <a:lnTo>
                    <a:pt x="1775" y="270"/>
                  </a:lnTo>
                  <a:close/>
                  <a:moveTo>
                    <a:pt x="1782" y="2990"/>
                  </a:moveTo>
                  <a:lnTo>
                    <a:pt x="1881" y="2984"/>
                  </a:lnTo>
                  <a:lnTo>
                    <a:pt x="1973" y="2970"/>
                  </a:lnTo>
                  <a:lnTo>
                    <a:pt x="2066" y="2951"/>
                  </a:lnTo>
                  <a:lnTo>
                    <a:pt x="2151" y="2918"/>
                  </a:lnTo>
                  <a:lnTo>
                    <a:pt x="2237" y="2878"/>
                  </a:lnTo>
                  <a:lnTo>
                    <a:pt x="2310" y="2825"/>
                  </a:lnTo>
                  <a:lnTo>
                    <a:pt x="2389" y="2773"/>
                  </a:lnTo>
                  <a:lnTo>
                    <a:pt x="2455" y="2714"/>
                  </a:lnTo>
                  <a:lnTo>
                    <a:pt x="2514" y="2641"/>
                  </a:lnTo>
                  <a:lnTo>
                    <a:pt x="2567" y="2569"/>
                  </a:lnTo>
                  <a:lnTo>
                    <a:pt x="2620" y="2490"/>
                  </a:lnTo>
                  <a:lnTo>
                    <a:pt x="2660" y="2411"/>
                  </a:lnTo>
                  <a:lnTo>
                    <a:pt x="2693" y="2318"/>
                  </a:lnTo>
                  <a:lnTo>
                    <a:pt x="2712" y="2233"/>
                  </a:lnTo>
                  <a:lnTo>
                    <a:pt x="2726" y="2134"/>
                  </a:lnTo>
                  <a:lnTo>
                    <a:pt x="2732" y="2035"/>
                  </a:lnTo>
                  <a:lnTo>
                    <a:pt x="2726" y="1969"/>
                  </a:lnTo>
                  <a:lnTo>
                    <a:pt x="2719" y="1904"/>
                  </a:lnTo>
                  <a:lnTo>
                    <a:pt x="2706" y="1989"/>
                  </a:lnTo>
                  <a:lnTo>
                    <a:pt x="2679" y="2075"/>
                  </a:lnTo>
                  <a:lnTo>
                    <a:pt x="2653" y="2154"/>
                  </a:lnTo>
                  <a:lnTo>
                    <a:pt x="2613" y="2226"/>
                  </a:lnTo>
                  <a:lnTo>
                    <a:pt x="2574" y="2299"/>
                  </a:lnTo>
                  <a:lnTo>
                    <a:pt x="2521" y="2371"/>
                  </a:lnTo>
                  <a:lnTo>
                    <a:pt x="2468" y="2430"/>
                  </a:lnTo>
                  <a:lnTo>
                    <a:pt x="2409" y="2490"/>
                  </a:lnTo>
                  <a:lnTo>
                    <a:pt x="2343" y="2542"/>
                  </a:lnTo>
                  <a:lnTo>
                    <a:pt x="2270" y="2588"/>
                  </a:lnTo>
                  <a:lnTo>
                    <a:pt x="2198" y="2628"/>
                  </a:lnTo>
                  <a:lnTo>
                    <a:pt x="2118" y="2661"/>
                  </a:lnTo>
                  <a:lnTo>
                    <a:pt x="2039" y="2687"/>
                  </a:lnTo>
                  <a:lnTo>
                    <a:pt x="1953" y="2707"/>
                  </a:lnTo>
                  <a:lnTo>
                    <a:pt x="1868" y="2720"/>
                  </a:lnTo>
                  <a:lnTo>
                    <a:pt x="1782" y="2727"/>
                  </a:lnTo>
                  <a:lnTo>
                    <a:pt x="1689" y="2720"/>
                  </a:lnTo>
                  <a:lnTo>
                    <a:pt x="1604" y="2714"/>
                  </a:lnTo>
                  <a:lnTo>
                    <a:pt x="1518" y="2694"/>
                  </a:lnTo>
                  <a:lnTo>
                    <a:pt x="1439" y="2661"/>
                  </a:lnTo>
                  <a:lnTo>
                    <a:pt x="1359" y="2628"/>
                  </a:lnTo>
                  <a:lnTo>
                    <a:pt x="1287" y="2588"/>
                  </a:lnTo>
                  <a:lnTo>
                    <a:pt x="1221" y="2542"/>
                  </a:lnTo>
                  <a:lnTo>
                    <a:pt x="1155" y="2490"/>
                  </a:lnTo>
                  <a:lnTo>
                    <a:pt x="1095" y="2437"/>
                  </a:lnTo>
                  <a:lnTo>
                    <a:pt x="1036" y="2371"/>
                  </a:lnTo>
                  <a:lnTo>
                    <a:pt x="990" y="2305"/>
                  </a:lnTo>
                  <a:lnTo>
                    <a:pt x="944" y="2233"/>
                  </a:lnTo>
                  <a:lnTo>
                    <a:pt x="904" y="2154"/>
                  </a:lnTo>
                  <a:lnTo>
                    <a:pt x="878" y="2075"/>
                  </a:lnTo>
                  <a:lnTo>
                    <a:pt x="851" y="1996"/>
                  </a:lnTo>
                  <a:lnTo>
                    <a:pt x="838" y="1910"/>
                  </a:lnTo>
                  <a:lnTo>
                    <a:pt x="831" y="1976"/>
                  </a:lnTo>
                  <a:lnTo>
                    <a:pt x="825" y="2042"/>
                  </a:lnTo>
                  <a:lnTo>
                    <a:pt x="831" y="2141"/>
                  </a:lnTo>
                  <a:lnTo>
                    <a:pt x="845" y="2233"/>
                  </a:lnTo>
                  <a:lnTo>
                    <a:pt x="871" y="2325"/>
                  </a:lnTo>
                  <a:lnTo>
                    <a:pt x="904" y="2411"/>
                  </a:lnTo>
                  <a:lnTo>
                    <a:pt x="944" y="2496"/>
                  </a:lnTo>
                  <a:lnTo>
                    <a:pt x="990" y="2575"/>
                  </a:lnTo>
                  <a:lnTo>
                    <a:pt x="1043" y="2648"/>
                  </a:lnTo>
                  <a:lnTo>
                    <a:pt x="1109" y="2714"/>
                  </a:lnTo>
                  <a:lnTo>
                    <a:pt x="1175" y="2773"/>
                  </a:lnTo>
                  <a:lnTo>
                    <a:pt x="1247" y="2832"/>
                  </a:lnTo>
                  <a:lnTo>
                    <a:pt x="1326" y="2878"/>
                  </a:lnTo>
                  <a:lnTo>
                    <a:pt x="1412" y="2918"/>
                  </a:lnTo>
                  <a:lnTo>
                    <a:pt x="1498" y="2951"/>
                  </a:lnTo>
                  <a:lnTo>
                    <a:pt x="1590" y="2970"/>
                  </a:lnTo>
                  <a:lnTo>
                    <a:pt x="1683" y="2984"/>
                  </a:lnTo>
                  <a:lnTo>
                    <a:pt x="1782" y="2990"/>
                  </a:lnTo>
                  <a:close/>
                  <a:moveTo>
                    <a:pt x="1782" y="2444"/>
                  </a:moveTo>
                  <a:lnTo>
                    <a:pt x="1821" y="2444"/>
                  </a:lnTo>
                  <a:lnTo>
                    <a:pt x="1861" y="2437"/>
                  </a:lnTo>
                  <a:lnTo>
                    <a:pt x="1901" y="2430"/>
                  </a:lnTo>
                  <a:lnTo>
                    <a:pt x="1940" y="2417"/>
                  </a:lnTo>
                  <a:lnTo>
                    <a:pt x="1973" y="2397"/>
                  </a:lnTo>
                  <a:lnTo>
                    <a:pt x="2006" y="2378"/>
                  </a:lnTo>
                  <a:lnTo>
                    <a:pt x="2039" y="2351"/>
                  </a:lnTo>
                  <a:lnTo>
                    <a:pt x="2066" y="2325"/>
                  </a:lnTo>
                  <a:lnTo>
                    <a:pt x="2092" y="2299"/>
                  </a:lnTo>
                  <a:lnTo>
                    <a:pt x="2118" y="2266"/>
                  </a:lnTo>
                  <a:lnTo>
                    <a:pt x="2138" y="2233"/>
                  </a:lnTo>
                  <a:lnTo>
                    <a:pt x="2151" y="2200"/>
                  </a:lnTo>
                  <a:lnTo>
                    <a:pt x="2171" y="2160"/>
                  </a:lnTo>
                  <a:lnTo>
                    <a:pt x="2178" y="2121"/>
                  </a:lnTo>
                  <a:lnTo>
                    <a:pt x="2184" y="2081"/>
                  </a:lnTo>
                  <a:lnTo>
                    <a:pt x="2184" y="2042"/>
                  </a:lnTo>
                  <a:lnTo>
                    <a:pt x="2178" y="1969"/>
                  </a:lnTo>
                  <a:lnTo>
                    <a:pt x="2165" y="1910"/>
                  </a:lnTo>
                  <a:lnTo>
                    <a:pt x="2138" y="1963"/>
                  </a:lnTo>
                  <a:lnTo>
                    <a:pt x="2105" y="2015"/>
                  </a:lnTo>
                  <a:lnTo>
                    <a:pt x="2066" y="2062"/>
                  </a:lnTo>
                  <a:lnTo>
                    <a:pt x="2019" y="2101"/>
                  </a:lnTo>
                  <a:lnTo>
                    <a:pt x="1967" y="2134"/>
                  </a:lnTo>
                  <a:lnTo>
                    <a:pt x="1907" y="2160"/>
                  </a:lnTo>
                  <a:lnTo>
                    <a:pt x="1848" y="2174"/>
                  </a:lnTo>
                  <a:lnTo>
                    <a:pt x="1782" y="2180"/>
                  </a:lnTo>
                  <a:lnTo>
                    <a:pt x="1716" y="2174"/>
                  </a:lnTo>
                  <a:lnTo>
                    <a:pt x="1650" y="2160"/>
                  </a:lnTo>
                  <a:lnTo>
                    <a:pt x="1597" y="2134"/>
                  </a:lnTo>
                  <a:lnTo>
                    <a:pt x="1544" y="2108"/>
                  </a:lnTo>
                  <a:lnTo>
                    <a:pt x="1491" y="2062"/>
                  </a:lnTo>
                  <a:lnTo>
                    <a:pt x="1452" y="2015"/>
                  </a:lnTo>
                  <a:lnTo>
                    <a:pt x="1419" y="1963"/>
                  </a:lnTo>
                  <a:lnTo>
                    <a:pt x="1399" y="1910"/>
                  </a:lnTo>
                  <a:lnTo>
                    <a:pt x="1379" y="1976"/>
                  </a:lnTo>
                  <a:lnTo>
                    <a:pt x="1373" y="2042"/>
                  </a:lnTo>
                  <a:lnTo>
                    <a:pt x="1373" y="2081"/>
                  </a:lnTo>
                  <a:lnTo>
                    <a:pt x="1379" y="2121"/>
                  </a:lnTo>
                  <a:lnTo>
                    <a:pt x="1392" y="2160"/>
                  </a:lnTo>
                  <a:lnTo>
                    <a:pt x="1406" y="2200"/>
                  </a:lnTo>
                  <a:lnTo>
                    <a:pt x="1419" y="2233"/>
                  </a:lnTo>
                  <a:lnTo>
                    <a:pt x="1439" y="2266"/>
                  </a:lnTo>
                  <a:lnTo>
                    <a:pt x="1465" y="2299"/>
                  </a:lnTo>
                  <a:lnTo>
                    <a:pt x="1491" y="2325"/>
                  </a:lnTo>
                  <a:lnTo>
                    <a:pt x="1518" y="2351"/>
                  </a:lnTo>
                  <a:lnTo>
                    <a:pt x="1551" y="2378"/>
                  </a:lnTo>
                  <a:lnTo>
                    <a:pt x="1584" y="2397"/>
                  </a:lnTo>
                  <a:lnTo>
                    <a:pt x="1623" y="2417"/>
                  </a:lnTo>
                  <a:lnTo>
                    <a:pt x="1656" y="2430"/>
                  </a:lnTo>
                  <a:lnTo>
                    <a:pt x="1696" y="2437"/>
                  </a:lnTo>
                  <a:lnTo>
                    <a:pt x="1736" y="2444"/>
                  </a:lnTo>
                  <a:lnTo>
                    <a:pt x="1782" y="2444"/>
                  </a:lnTo>
                  <a:close/>
                  <a:moveTo>
                    <a:pt x="1775" y="1094"/>
                  </a:moveTo>
                  <a:lnTo>
                    <a:pt x="1709" y="1094"/>
                  </a:lnTo>
                  <a:lnTo>
                    <a:pt x="1637" y="1107"/>
                  </a:lnTo>
                  <a:lnTo>
                    <a:pt x="1577" y="1127"/>
                  </a:lnTo>
                  <a:lnTo>
                    <a:pt x="1511" y="1146"/>
                  </a:lnTo>
                  <a:lnTo>
                    <a:pt x="1452" y="1173"/>
                  </a:lnTo>
                  <a:lnTo>
                    <a:pt x="1392" y="1212"/>
                  </a:lnTo>
                  <a:lnTo>
                    <a:pt x="1340" y="1252"/>
                  </a:lnTo>
                  <a:lnTo>
                    <a:pt x="1293" y="1291"/>
                  </a:lnTo>
                  <a:lnTo>
                    <a:pt x="1247" y="1344"/>
                  </a:lnTo>
                  <a:lnTo>
                    <a:pt x="1208" y="1396"/>
                  </a:lnTo>
                  <a:lnTo>
                    <a:pt x="1175" y="1449"/>
                  </a:lnTo>
                  <a:lnTo>
                    <a:pt x="1148" y="1508"/>
                  </a:lnTo>
                  <a:lnTo>
                    <a:pt x="1122" y="1574"/>
                  </a:lnTo>
                  <a:lnTo>
                    <a:pt x="1109" y="1640"/>
                  </a:lnTo>
                  <a:lnTo>
                    <a:pt x="1095" y="1706"/>
                  </a:lnTo>
                  <a:lnTo>
                    <a:pt x="1095" y="1778"/>
                  </a:lnTo>
                  <a:lnTo>
                    <a:pt x="1095" y="1844"/>
                  </a:lnTo>
                  <a:lnTo>
                    <a:pt x="1109" y="1910"/>
                  </a:lnTo>
                  <a:lnTo>
                    <a:pt x="1122" y="1851"/>
                  </a:lnTo>
                  <a:lnTo>
                    <a:pt x="1142" y="1798"/>
                  </a:lnTo>
                  <a:lnTo>
                    <a:pt x="1161" y="1739"/>
                  </a:lnTo>
                  <a:lnTo>
                    <a:pt x="1194" y="1693"/>
                  </a:lnTo>
                  <a:lnTo>
                    <a:pt x="1221" y="1640"/>
                  </a:lnTo>
                  <a:lnTo>
                    <a:pt x="1260" y="1594"/>
                  </a:lnTo>
                  <a:lnTo>
                    <a:pt x="1300" y="1555"/>
                  </a:lnTo>
                  <a:lnTo>
                    <a:pt x="1340" y="1515"/>
                  </a:lnTo>
                  <a:lnTo>
                    <a:pt x="1386" y="1482"/>
                  </a:lnTo>
                  <a:lnTo>
                    <a:pt x="1439" y="1449"/>
                  </a:lnTo>
                  <a:lnTo>
                    <a:pt x="1485" y="1423"/>
                  </a:lnTo>
                  <a:lnTo>
                    <a:pt x="1544" y="1403"/>
                  </a:lnTo>
                  <a:lnTo>
                    <a:pt x="1597" y="1383"/>
                  </a:lnTo>
                  <a:lnTo>
                    <a:pt x="1656" y="1370"/>
                  </a:lnTo>
                  <a:lnTo>
                    <a:pt x="1716" y="1364"/>
                  </a:lnTo>
                  <a:lnTo>
                    <a:pt x="1775" y="1357"/>
                  </a:lnTo>
                  <a:lnTo>
                    <a:pt x="1841" y="1357"/>
                  </a:lnTo>
                  <a:lnTo>
                    <a:pt x="1901" y="1370"/>
                  </a:lnTo>
                  <a:lnTo>
                    <a:pt x="1960" y="1383"/>
                  </a:lnTo>
                  <a:lnTo>
                    <a:pt x="2013" y="1396"/>
                  </a:lnTo>
                  <a:lnTo>
                    <a:pt x="2066" y="1423"/>
                  </a:lnTo>
                  <a:lnTo>
                    <a:pt x="2118" y="1449"/>
                  </a:lnTo>
                  <a:lnTo>
                    <a:pt x="2171" y="1482"/>
                  </a:lnTo>
                  <a:lnTo>
                    <a:pt x="2217" y="1515"/>
                  </a:lnTo>
                  <a:lnTo>
                    <a:pt x="2257" y="1555"/>
                  </a:lnTo>
                  <a:lnTo>
                    <a:pt x="2297" y="1594"/>
                  </a:lnTo>
                  <a:lnTo>
                    <a:pt x="2336" y="1640"/>
                  </a:lnTo>
                  <a:lnTo>
                    <a:pt x="2363" y="1686"/>
                  </a:lnTo>
                  <a:lnTo>
                    <a:pt x="2396" y="1739"/>
                  </a:lnTo>
                  <a:lnTo>
                    <a:pt x="2415" y="1792"/>
                  </a:lnTo>
                  <a:lnTo>
                    <a:pt x="2435" y="1851"/>
                  </a:lnTo>
                  <a:lnTo>
                    <a:pt x="2448" y="1904"/>
                  </a:lnTo>
                  <a:lnTo>
                    <a:pt x="2462" y="1844"/>
                  </a:lnTo>
                  <a:lnTo>
                    <a:pt x="2462" y="1772"/>
                  </a:lnTo>
                  <a:lnTo>
                    <a:pt x="2462" y="1706"/>
                  </a:lnTo>
                  <a:lnTo>
                    <a:pt x="2448" y="1634"/>
                  </a:lnTo>
                  <a:lnTo>
                    <a:pt x="2429" y="1574"/>
                  </a:lnTo>
                  <a:lnTo>
                    <a:pt x="2409" y="1508"/>
                  </a:lnTo>
                  <a:lnTo>
                    <a:pt x="2382" y="1449"/>
                  </a:lnTo>
                  <a:lnTo>
                    <a:pt x="2343" y="1390"/>
                  </a:lnTo>
                  <a:lnTo>
                    <a:pt x="2303" y="1337"/>
                  </a:lnTo>
                  <a:lnTo>
                    <a:pt x="2264" y="1291"/>
                  </a:lnTo>
                  <a:lnTo>
                    <a:pt x="2211" y="1245"/>
                  </a:lnTo>
                  <a:lnTo>
                    <a:pt x="2158" y="1206"/>
                  </a:lnTo>
                  <a:lnTo>
                    <a:pt x="2105" y="1173"/>
                  </a:lnTo>
                  <a:lnTo>
                    <a:pt x="2046" y="1146"/>
                  </a:lnTo>
                  <a:lnTo>
                    <a:pt x="1980" y="1120"/>
                  </a:lnTo>
                  <a:lnTo>
                    <a:pt x="1914" y="1107"/>
                  </a:lnTo>
                  <a:lnTo>
                    <a:pt x="1848" y="1094"/>
                  </a:lnTo>
                  <a:lnTo>
                    <a:pt x="1775" y="1094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645" y="10813"/>
              <a:ext cx="1657" cy="994"/>
            </a:xfrm>
            <a:custGeom>
              <a:avLst/>
              <a:gdLst/>
              <a:ahLst/>
              <a:cxnLst>
                <a:cxn ang="0">
                  <a:pos x="904" y="329"/>
                </a:cxn>
                <a:cxn ang="0">
                  <a:pos x="1043" y="355"/>
                </a:cxn>
                <a:cxn ang="0">
                  <a:pos x="1181" y="401"/>
                </a:cxn>
                <a:cxn ang="0">
                  <a:pos x="1300" y="474"/>
                </a:cxn>
                <a:cxn ang="0">
                  <a:pos x="1412" y="566"/>
                </a:cxn>
                <a:cxn ang="0">
                  <a:pos x="1498" y="671"/>
                </a:cxn>
                <a:cxn ang="0">
                  <a:pos x="1577" y="790"/>
                </a:cxn>
                <a:cxn ang="0">
                  <a:pos x="1624" y="922"/>
                </a:cxn>
                <a:cxn ang="0">
                  <a:pos x="1657" y="915"/>
                </a:cxn>
                <a:cxn ang="0">
                  <a:pos x="1657" y="744"/>
                </a:cxn>
                <a:cxn ang="0">
                  <a:pos x="1624" y="586"/>
                </a:cxn>
                <a:cxn ang="0">
                  <a:pos x="1558" y="434"/>
                </a:cxn>
                <a:cxn ang="0">
                  <a:pos x="1465" y="303"/>
                </a:cxn>
                <a:cxn ang="0">
                  <a:pos x="1353" y="191"/>
                </a:cxn>
                <a:cxn ang="0">
                  <a:pos x="1221" y="105"/>
                </a:cxn>
                <a:cxn ang="0">
                  <a:pos x="1076" y="39"/>
                </a:cxn>
                <a:cxn ang="0">
                  <a:pos x="911" y="6"/>
                </a:cxn>
                <a:cxn ang="0">
                  <a:pos x="739" y="6"/>
                </a:cxn>
                <a:cxn ang="0">
                  <a:pos x="581" y="39"/>
                </a:cxn>
                <a:cxn ang="0">
                  <a:pos x="429" y="105"/>
                </a:cxn>
                <a:cxn ang="0">
                  <a:pos x="297" y="191"/>
                </a:cxn>
                <a:cxn ang="0">
                  <a:pos x="185" y="303"/>
                </a:cxn>
                <a:cxn ang="0">
                  <a:pos x="99" y="441"/>
                </a:cxn>
                <a:cxn ang="0">
                  <a:pos x="33" y="586"/>
                </a:cxn>
                <a:cxn ang="0">
                  <a:pos x="0" y="750"/>
                </a:cxn>
                <a:cxn ang="0">
                  <a:pos x="0" y="915"/>
                </a:cxn>
                <a:cxn ang="0">
                  <a:pos x="33" y="922"/>
                </a:cxn>
                <a:cxn ang="0">
                  <a:pos x="79" y="790"/>
                </a:cxn>
                <a:cxn ang="0">
                  <a:pos x="152" y="671"/>
                </a:cxn>
                <a:cxn ang="0">
                  <a:pos x="244" y="566"/>
                </a:cxn>
                <a:cxn ang="0">
                  <a:pos x="350" y="474"/>
                </a:cxn>
                <a:cxn ang="0">
                  <a:pos x="475" y="408"/>
                </a:cxn>
                <a:cxn ang="0">
                  <a:pos x="607" y="355"/>
                </a:cxn>
                <a:cxn ang="0">
                  <a:pos x="752" y="329"/>
                </a:cxn>
              </a:cxnLst>
              <a:rect l="0" t="0" r="r" b="b"/>
              <a:pathLst>
                <a:path w="1657" h="994">
                  <a:moveTo>
                    <a:pt x="825" y="329"/>
                  </a:moveTo>
                  <a:lnTo>
                    <a:pt x="904" y="329"/>
                  </a:lnTo>
                  <a:lnTo>
                    <a:pt x="977" y="342"/>
                  </a:lnTo>
                  <a:lnTo>
                    <a:pt x="1043" y="355"/>
                  </a:lnTo>
                  <a:lnTo>
                    <a:pt x="1115" y="375"/>
                  </a:lnTo>
                  <a:lnTo>
                    <a:pt x="1181" y="401"/>
                  </a:lnTo>
                  <a:lnTo>
                    <a:pt x="1241" y="434"/>
                  </a:lnTo>
                  <a:lnTo>
                    <a:pt x="1300" y="474"/>
                  </a:lnTo>
                  <a:lnTo>
                    <a:pt x="1359" y="520"/>
                  </a:lnTo>
                  <a:lnTo>
                    <a:pt x="1412" y="566"/>
                  </a:lnTo>
                  <a:lnTo>
                    <a:pt x="1458" y="612"/>
                  </a:lnTo>
                  <a:lnTo>
                    <a:pt x="1498" y="671"/>
                  </a:lnTo>
                  <a:lnTo>
                    <a:pt x="1538" y="731"/>
                  </a:lnTo>
                  <a:lnTo>
                    <a:pt x="1577" y="790"/>
                  </a:lnTo>
                  <a:lnTo>
                    <a:pt x="1604" y="856"/>
                  </a:lnTo>
                  <a:lnTo>
                    <a:pt x="1624" y="922"/>
                  </a:lnTo>
                  <a:lnTo>
                    <a:pt x="1643" y="994"/>
                  </a:lnTo>
                  <a:lnTo>
                    <a:pt x="1657" y="915"/>
                  </a:lnTo>
                  <a:lnTo>
                    <a:pt x="1657" y="829"/>
                  </a:lnTo>
                  <a:lnTo>
                    <a:pt x="1657" y="744"/>
                  </a:lnTo>
                  <a:lnTo>
                    <a:pt x="1643" y="665"/>
                  </a:lnTo>
                  <a:lnTo>
                    <a:pt x="1624" y="586"/>
                  </a:lnTo>
                  <a:lnTo>
                    <a:pt x="1591" y="507"/>
                  </a:lnTo>
                  <a:lnTo>
                    <a:pt x="1558" y="434"/>
                  </a:lnTo>
                  <a:lnTo>
                    <a:pt x="1518" y="368"/>
                  </a:lnTo>
                  <a:lnTo>
                    <a:pt x="1465" y="303"/>
                  </a:lnTo>
                  <a:lnTo>
                    <a:pt x="1412" y="243"/>
                  </a:lnTo>
                  <a:lnTo>
                    <a:pt x="1353" y="191"/>
                  </a:lnTo>
                  <a:lnTo>
                    <a:pt x="1293" y="145"/>
                  </a:lnTo>
                  <a:lnTo>
                    <a:pt x="1221" y="105"/>
                  </a:lnTo>
                  <a:lnTo>
                    <a:pt x="1148" y="65"/>
                  </a:lnTo>
                  <a:lnTo>
                    <a:pt x="1076" y="39"/>
                  </a:lnTo>
                  <a:lnTo>
                    <a:pt x="996" y="19"/>
                  </a:lnTo>
                  <a:lnTo>
                    <a:pt x="911" y="6"/>
                  </a:lnTo>
                  <a:lnTo>
                    <a:pt x="825" y="0"/>
                  </a:lnTo>
                  <a:lnTo>
                    <a:pt x="739" y="6"/>
                  </a:lnTo>
                  <a:lnTo>
                    <a:pt x="660" y="19"/>
                  </a:lnTo>
                  <a:lnTo>
                    <a:pt x="581" y="39"/>
                  </a:lnTo>
                  <a:lnTo>
                    <a:pt x="501" y="65"/>
                  </a:lnTo>
                  <a:lnTo>
                    <a:pt x="429" y="105"/>
                  </a:lnTo>
                  <a:lnTo>
                    <a:pt x="363" y="145"/>
                  </a:lnTo>
                  <a:lnTo>
                    <a:pt x="297" y="191"/>
                  </a:lnTo>
                  <a:lnTo>
                    <a:pt x="237" y="250"/>
                  </a:lnTo>
                  <a:lnTo>
                    <a:pt x="185" y="303"/>
                  </a:lnTo>
                  <a:lnTo>
                    <a:pt x="138" y="368"/>
                  </a:lnTo>
                  <a:lnTo>
                    <a:pt x="99" y="441"/>
                  </a:lnTo>
                  <a:lnTo>
                    <a:pt x="59" y="513"/>
                  </a:lnTo>
                  <a:lnTo>
                    <a:pt x="33" y="586"/>
                  </a:lnTo>
                  <a:lnTo>
                    <a:pt x="13" y="665"/>
                  </a:lnTo>
                  <a:lnTo>
                    <a:pt x="0" y="750"/>
                  </a:lnTo>
                  <a:lnTo>
                    <a:pt x="0" y="836"/>
                  </a:lnTo>
                  <a:lnTo>
                    <a:pt x="0" y="915"/>
                  </a:lnTo>
                  <a:lnTo>
                    <a:pt x="13" y="994"/>
                  </a:lnTo>
                  <a:lnTo>
                    <a:pt x="33" y="922"/>
                  </a:lnTo>
                  <a:lnTo>
                    <a:pt x="53" y="856"/>
                  </a:lnTo>
                  <a:lnTo>
                    <a:pt x="79" y="790"/>
                  </a:lnTo>
                  <a:lnTo>
                    <a:pt x="112" y="731"/>
                  </a:lnTo>
                  <a:lnTo>
                    <a:pt x="152" y="671"/>
                  </a:lnTo>
                  <a:lnTo>
                    <a:pt x="198" y="619"/>
                  </a:lnTo>
                  <a:lnTo>
                    <a:pt x="244" y="566"/>
                  </a:lnTo>
                  <a:lnTo>
                    <a:pt x="297" y="520"/>
                  </a:lnTo>
                  <a:lnTo>
                    <a:pt x="350" y="474"/>
                  </a:lnTo>
                  <a:lnTo>
                    <a:pt x="409" y="434"/>
                  </a:lnTo>
                  <a:lnTo>
                    <a:pt x="475" y="408"/>
                  </a:lnTo>
                  <a:lnTo>
                    <a:pt x="541" y="375"/>
                  </a:lnTo>
                  <a:lnTo>
                    <a:pt x="607" y="355"/>
                  </a:lnTo>
                  <a:lnTo>
                    <a:pt x="680" y="342"/>
                  </a:lnTo>
                  <a:lnTo>
                    <a:pt x="752" y="329"/>
                  </a:lnTo>
                  <a:lnTo>
                    <a:pt x="825" y="329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546" y="10154"/>
              <a:ext cx="2422" cy="1581"/>
            </a:xfrm>
            <a:custGeom>
              <a:avLst/>
              <a:gdLst/>
              <a:ahLst/>
              <a:cxnLst>
                <a:cxn ang="0">
                  <a:pos x="1062" y="329"/>
                </a:cxn>
                <a:cxn ang="0">
                  <a:pos x="1326" y="375"/>
                </a:cxn>
                <a:cxn ang="0">
                  <a:pos x="1577" y="474"/>
                </a:cxn>
                <a:cxn ang="0">
                  <a:pos x="1795" y="606"/>
                </a:cxn>
                <a:cxn ang="0">
                  <a:pos x="1993" y="777"/>
                </a:cxn>
                <a:cxn ang="0">
                  <a:pos x="2158" y="975"/>
                </a:cxn>
                <a:cxn ang="0">
                  <a:pos x="2284" y="1205"/>
                </a:cxn>
                <a:cxn ang="0">
                  <a:pos x="2376" y="1449"/>
                </a:cxn>
                <a:cxn ang="0">
                  <a:pos x="2409" y="1581"/>
                </a:cxn>
                <a:cxn ang="0">
                  <a:pos x="2422" y="1534"/>
                </a:cxn>
                <a:cxn ang="0">
                  <a:pos x="2416" y="1409"/>
                </a:cxn>
                <a:cxn ang="0">
                  <a:pos x="2402" y="1258"/>
                </a:cxn>
                <a:cxn ang="0">
                  <a:pos x="2376" y="1113"/>
                </a:cxn>
                <a:cxn ang="0">
                  <a:pos x="2330" y="975"/>
                </a:cxn>
                <a:cxn ang="0">
                  <a:pos x="2270" y="843"/>
                </a:cxn>
                <a:cxn ang="0">
                  <a:pos x="2204" y="718"/>
                </a:cxn>
                <a:cxn ang="0">
                  <a:pos x="2125" y="599"/>
                </a:cxn>
                <a:cxn ang="0">
                  <a:pos x="2033" y="487"/>
                </a:cxn>
                <a:cxn ang="0">
                  <a:pos x="1927" y="389"/>
                </a:cxn>
                <a:cxn ang="0">
                  <a:pos x="1815" y="296"/>
                </a:cxn>
                <a:cxn ang="0">
                  <a:pos x="1696" y="217"/>
                </a:cxn>
                <a:cxn ang="0">
                  <a:pos x="1571" y="145"/>
                </a:cxn>
                <a:cxn ang="0">
                  <a:pos x="1439" y="92"/>
                </a:cxn>
                <a:cxn ang="0">
                  <a:pos x="1300" y="46"/>
                </a:cxn>
                <a:cxn ang="0">
                  <a:pos x="1148" y="20"/>
                </a:cxn>
                <a:cxn ang="0">
                  <a:pos x="1003" y="0"/>
                </a:cxn>
                <a:cxn ang="0">
                  <a:pos x="798" y="7"/>
                </a:cxn>
                <a:cxn ang="0">
                  <a:pos x="567" y="46"/>
                </a:cxn>
                <a:cxn ang="0">
                  <a:pos x="343" y="119"/>
                </a:cxn>
                <a:cxn ang="0">
                  <a:pos x="138" y="231"/>
                </a:cxn>
                <a:cxn ang="0">
                  <a:pos x="39" y="303"/>
                </a:cxn>
                <a:cxn ang="0">
                  <a:pos x="39" y="395"/>
                </a:cxn>
                <a:cxn ang="0">
                  <a:pos x="20" y="566"/>
                </a:cxn>
                <a:cxn ang="0">
                  <a:pos x="99" y="580"/>
                </a:cxn>
                <a:cxn ang="0">
                  <a:pos x="310" y="455"/>
                </a:cxn>
                <a:cxn ang="0">
                  <a:pos x="548" y="375"/>
                </a:cxn>
                <a:cxn ang="0">
                  <a:pos x="792" y="329"/>
                </a:cxn>
              </a:cxnLst>
              <a:rect l="0" t="0" r="r" b="b"/>
              <a:pathLst>
                <a:path w="2422" h="1581">
                  <a:moveTo>
                    <a:pt x="924" y="323"/>
                  </a:moveTo>
                  <a:lnTo>
                    <a:pt x="1062" y="329"/>
                  </a:lnTo>
                  <a:lnTo>
                    <a:pt x="1194" y="349"/>
                  </a:lnTo>
                  <a:lnTo>
                    <a:pt x="1326" y="375"/>
                  </a:lnTo>
                  <a:lnTo>
                    <a:pt x="1452" y="422"/>
                  </a:lnTo>
                  <a:lnTo>
                    <a:pt x="1577" y="474"/>
                  </a:lnTo>
                  <a:lnTo>
                    <a:pt x="1690" y="534"/>
                  </a:lnTo>
                  <a:lnTo>
                    <a:pt x="1795" y="606"/>
                  </a:lnTo>
                  <a:lnTo>
                    <a:pt x="1901" y="685"/>
                  </a:lnTo>
                  <a:lnTo>
                    <a:pt x="1993" y="777"/>
                  </a:lnTo>
                  <a:lnTo>
                    <a:pt x="2079" y="869"/>
                  </a:lnTo>
                  <a:lnTo>
                    <a:pt x="2158" y="975"/>
                  </a:lnTo>
                  <a:lnTo>
                    <a:pt x="2231" y="1087"/>
                  </a:lnTo>
                  <a:lnTo>
                    <a:pt x="2284" y="1205"/>
                  </a:lnTo>
                  <a:lnTo>
                    <a:pt x="2336" y="1324"/>
                  </a:lnTo>
                  <a:lnTo>
                    <a:pt x="2376" y="1449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16" y="1581"/>
                  </a:lnTo>
                  <a:lnTo>
                    <a:pt x="2422" y="1534"/>
                  </a:lnTo>
                  <a:lnTo>
                    <a:pt x="2422" y="1488"/>
                  </a:lnTo>
                  <a:lnTo>
                    <a:pt x="2416" y="1409"/>
                  </a:lnTo>
                  <a:lnTo>
                    <a:pt x="2416" y="1337"/>
                  </a:lnTo>
                  <a:lnTo>
                    <a:pt x="2402" y="1258"/>
                  </a:lnTo>
                  <a:lnTo>
                    <a:pt x="2389" y="1185"/>
                  </a:lnTo>
                  <a:lnTo>
                    <a:pt x="2376" y="1113"/>
                  </a:lnTo>
                  <a:lnTo>
                    <a:pt x="2350" y="1047"/>
                  </a:lnTo>
                  <a:lnTo>
                    <a:pt x="2330" y="975"/>
                  </a:lnTo>
                  <a:lnTo>
                    <a:pt x="2303" y="909"/>
                  </a:lnTo>
                  <a:lnTo>
                    <a:pt x="2270" y="843"/>
                  </a:lnTo>
                  <a:lnTo>
                    <a:pt x="2237" y="777"/>
                  </a:lnTo>
                  <a:lnTo>
                    <a:pt x="2204" y="718"/>
                  </a:lnTo>
                  <a:lnTo>
                    <a:pt x="2165" y="659"/>
                  </a:lnTo>
                  <a:lnTo>
                    <a:pt x="2125" y="599"/>
                  </a:lnTo>
                  <a:lnTo>
                    <a:pt x="2079" y="540"/>
                  </a:lnTo>
                  <a:lnTo>
                    <a:pt x="2033" y="487"/>
                  </a:lnTo>
                  <a:lnTo>
                    <a:pt x="1980" y="435"/>
                  </a:lnTo>
                  <a:lnTo>
                    <a:pt x="1927" y="389"/>
                  </a:lnTo>
                  <a:lnTo>
                    <a:pt x="1874" y="336"/>
                  </a:lnTo>
                  <a:lnTo>
                    <a:pt x="1815" y="296"/>
                  </a:lnTo>
                  <a:lnTo>
                    <a:pt x="1762" y="250"/>
                  </a:lnTo>
                  <a:lnTo>
                    <a:pt x="1696" y="217"/>
                  </a:lnTo>
                  <a:lnTo>
                    <a:pt x="1637" y="178"/>
                  </a:lnTo>
                  <a:lnTo>
                    <a:pt x="1571" y="145"/>
                  </a:lnTo>
                  <a:lnTo>
                    <a:pt x="1505" y="119"/>
                  </a:lnTo>
                  <a:lnTo>
                    <a:pt x="1439" y="92"/>
                  </a:lnTo>
                  <a:lnTo>
                    <a:pt x="1366" y="66"/>
                  </a:lnTo>
                  <a:lnTo>
                    <a:pt x="1300" y="46"/>
                  </a:lnTo>
                  <a:lnTo>
                    <a:pt x="1227" y="33"/>
                  </a:lnTo>
                  <a:lnTo>
                    <a:pt x="1148" y="20"/>
                  </a:lnTo>
                  <a:lnTo>
                    <a:pt x="1076" y="7"/>
                  </a:lnTo>
                  <a:lnTo>
                    <a:pt x="1003" y="0"/>
                  </a:lnTo>
                  <a:lnTo>
                    <a:pt x="924" y="0"/>
                  </a:lnTo>
                  <a:lnTo>
                    <a:pt x="798" y="7"/>
                  </a:lnTo>
                  <a:lnTo>
                    <a:pt x="680" y="20"/>
                  </a:lnTo>
                  <a:lnTo>
                    <a:pt x="567" y="46"/>
                  </a:lnTo>
                  <a:lnTo>
                    <a:pt x="449" y="79"/>
                  </a:lnTo>
                  <a:lnTo>
                    <a:pt x="343" y="119"/>
                  </a:lnTo>
                  <a:lnTo>
                    <a:pt x="237" y="171"/>
                  </a:lnTo>
                  <a:lnTo>
                    <a:pt x="138" y="231"/>
                  </a:lnTo>
                  <a:lnTo>
                    <a:pt x="39" y="296"/>
                  </a:lnTo>
                  <a:lnTo>
                    <a:pt x="39" y="303"/>
                  </a:lnTo>
                  <a:lnTo>
                    <a:pt x="39" y="310"/>
                  </a:lnTo>
                  <a:lnTo>
                    <a:pt x="39" y="395"/>
                  </a:lnTo>
                  <a:lnTo>
                    <a:pt x="33" y="481"/>
                  </a:lnTo>
                  <a:lnTo>
                    <a:pt x="20" y="566"/>
                  </a:lnTo>
                  <a:lnTo>
                    <a:pt x="0" y="652"/>
                  </a:lnTo>
                  <a:lnTo>
                    <a:pt x="99" y="580"/>
                  </a:lnTo>
                  <a:lnTo>
                    <a:pt x="204" y="514"/>
                  </a:lnTo>
                  <a:lnTo>
                    <a:pt x="310" y="455"/>
                  </a:lnTo>
                  <a:lnTo>
                    <a:pt x="429" y="408"/>
                  </a:lnTo>
                  <a:lnTo>
                    <a:pt x="548" y="375"/>
                  </a:lnTo>
                  <a:lnTo>
                    <a:pt x="666" y="349"/>
                  </a:lnTo>
                  <a:lnTo>
                    <a:pt x="792" y="329"/>
                  </a:lnTo>
                  <a:lnTo>
                    <a:pt x="924" y="32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6981" y="11807"/>
              <a:ext cx="984" cy="652"/>
            </a:xfrm>
            <a:custGeom>
              <a:avLst/>
              <a:gdLst/>
              <a:ahLst/>
              <a:cxnLst>
                <a:cxn ang="0">
                  <a:pos x="495" y="652"/>
                </a:cxn>
                <a:cxn ang="0">
                  <a:pos x="542" y="652"/>
                </a:cxn>
                <a:cxn ang="0">
                  <a:pos x="594" y="645"/>
                </a:cxn>
                <a:cxn ang="0">
                  <a:pos x="641" y="632"/>
                </a:cxn>
                <a:cxn ang="0">
                  <a:pos x="687" y="612"/>
                </a:cxn>
                <a:cxn ang="0">
                  <a:pos x="726" y="593"/>
                </a:cxn>
                <a:cxn ang="0">
                  <a:pos x="766" y="573"/>
                </a:cxn>
                <a:cxn ang="0">
                  <a:pos x="806" y="540"/>
                </a:cxn>
                <a:cxn ang="0">
                  <a:pos x="839" y="507"/>
                </a:cxn>
                <a:cxn ang="0">
                  <a:pos x="872" y="474"/>
                </a:cxn>
                <a:cxn ang="0">
                  <a:pos x="905" y="435"/>
                </a:cxn>
                <a:cxn ang="0">
                  <a:pos x="924" y="395"/>
                </a:cxn>
                <a:cxn ang="0">
                  <a:pos x="951" y="356"/>
                </a:cxn>
                <a:cxn ang="0">
                  <a:pos x="964" y="309"/>
                </a:cxn>
                <a:cxn ang="0">
                  <a:pos x="977" y="257"/>
                </a:cxn>
                <a:cxn ang="0">
                  <a:pos x="984" y="211"/>
                </a:cxn>
                <a:cxn ang="0">
                  <a:pos x="984" y="158"/>
                </a:cxn>
                <a:cxn ang="0">
                  <a:pos x="984" y="119"/>
                </a:cxn>
                <a:cxn ang="0">
                  <a:pos x="977" y="79"/>
                </a:cxn>
                <a:cxn ang="0">
                  <a:pos x="971" y="40"/>
                </a:cxn>
                <a:cxn ang="0">
                  <a:pos x="957" y="0"/>
                </a:cxn>
                <a:cxn ang="0">
                  <a:pos x="924" y="72"/>
                </a:cxn>
                <a:cxn ang="0">
                  <a:pos x="885" y="132"/>
                </a:cxn>
                <a:cxn ang="0">
                  <a:pos x="839" y="191"/>
                </a:cxn>
                <a:cxn ang="0">
                  <a:pos x="779" y="237"/>
                </a:cxn>
                <a:cxn ang="0">
                  <a:pos x="713" y="277"/>
                </a:cxn>
                <a:cxn ang="0">
                  <a:pos x="647" y="303"/>
                </a:cxn>
                <a:cxn ang="0">
                  <a:pos x="575" y="323"/>
                </a:cxn>
                <a:cxn ang="0">
                  <a:pos x="495" y="329"/>
                </a:cxn>
                <a:cxn ang="0">
                  <a:pos x="416" y="323"/>
                </a:cxn>
                <a:cxn ang="0">
                  <a:pos x="337" y="309"/>
                </a:cxn>
                <a:cxn ang="0">
                  <a:pos x="271" y="277"/>
                </a:cxn>
                <a:cxn ang="0">
                  <a:pos x="205" y="237"/>
                </a:cxn>
                <a:cxn ang="0">
                  <a:pos x="146" y="191"/>
                </a:cxn>
                <a:cxn ang="0">
                  <a:pos x="99" y="132"/>
                </a:cxn>
                <a:cxn ang="0">
                  <a:pos x="60" y="66"/>
                </a:cxn>
                <a:cxn ang="0">
                  <a:pos x="27" y="0"/>
                </a:cxn>
                <a:cxn ang="0">
                  <a:pos x="14" y="40"/>
                </a:cxn>
                <a:cxn ang="0">
                  <a:pos x="7" y="79"/>
                </a:cxn>
                <a:cxn ang="0">
                  <a:pos x="0" y="119"/>
                </a:cxn>
                <a:cxn ang="0">
                  <a:pos x="0" y="165"/>
                </a:cxn>
                <a:cxn ang="0">
                  <a:pos x="0" y="211"/>
                </a:cxn>
                <a:cxn ang="0">
                  <a:pos x="7" y="263"/>
                </a:cxn>
                <a:cxn ang="0">
                  <a:pos x="20" y="309"/>
                </a:cxn>
                <a:cxn ang="0">
                  <a:pos x="33" y="356"/>
                </a:cxn>
                <a:cxn ang="0">
                  <a:pos x="60" y="395"/>
                </a:cxn>
                <a:cxn ang="0">
                  <a:pos x="80" y="435"/>
                </a:cxn>
                <a:cxn ang="0">
                  <a:pos x="113" y="474"/>
                </a:cxn>
                <a:cxn ang="0">
                  <a:pos x="146" y="514"/>
                </a:cxn>
                <a:cxn ang="0">
                  <a:pos x="179" y="540"/>
                </a:cxn>
                <a:cxn ang="0">
                  <a:pos x="218" y="573"/>
                </a:cxn>
                <a:cxn ang="0">
                  <a:pos x="258" y="593"/>
                </a:cxn>
                <a:cxn ang="0">
                  <a:pos x="297" y="619"/>
                </a:cxn>
                <a:cxn ang="0">
                  <a:pos x="344" y="632"/>
                </a:cxn>
                <a:cxn ang="0">
                  <a:pos x="390" y="645"/>
                </a:cxn>
                <a:cxn ang="0">
                  <a:pos x="443" y="652"/>
                </a:cxn>
                <a:cxn ang="0">
                  <a:pos x="495" y="652"/>
                </a:cxn>
              </a:cxnLst>
              <a:rect l="0" t="0" r="r" b="b"/>
              <a:pathLst>
                <a:path w="984" h="652">
                  <a:moveTo>
                    <a:pt x="495" y="652"/>
                  </a:moveTo>
                  <a:lnTo>
                    <a:pt x="542" y="652"/>
                  </a:lnTo>
                  <a:lnTo>
                    <a:pt x="594" y="645"/>
                  </a:lnTo>
                  <a:lnTo>
                    <a:pt x="641" y="632"/>
                  </a:lnTo>
                  <a:lnTo>
                    <a:pt x="687" y="612"/>
                  </a:lnTo>
                  <a:lnTo>
                    <a:pt x="726" y="593"/>
                  </a:lnTo>
                  <a:lnTo>
                    <a:pt x="766" y="573"/>
                  </a:lnTo>
                  <a:lnTo>
                    <a:pt x="806" y="540"/>
                  </a:lnTo>
                  <a:lnTo>
                    <a:pt x="839" y="507"/>
                  </a:lnTo>
                  <a:lnTo>
                    <a:pt x="872" y="474"/>
                  </a:lnTo>
                  <a:lnTo>
                    <a:pt x="905" y="435"/>
                  </a:lnTo>
                  <a:lnTo>
                    <a:pt x="924" y="395"/>
                  </a:lnTo>
                  <a:lnTo>
                    <a:pt x="951" y="356"/>
                  </a:lnTo>
                  <a:lnTo>
                    <a:pt x="964" y="309"/>
                  </a:lnTo>
                  <a:lnTo>
                    <a:pt x="977" y="257"/>
                  </a:lnTo>
                  <a:lnTo>
                    <a:pt x="984" y="211"/>
                  </a:lnTo>
                  <a:lnTo>
                    <a:pt x="984" y="158"/>
                  </a:lnTo>
                  <a:lnTo>
                    <a:pt x="984" y="119"/>
                  </a:lnTo>
                  <a:lnTo>
                    <a:pt x="977" y="79"/>
                  </a:lnTo>
                  <a:lnTo>
                    <a:pt x="971" y="40"/>
                  </a:lnTo>
                  <a:lnTo>
                    <a:pt x="957" y="0"/>
                  </a:lnTo>
                  <a:lnTo>
                    <a:pt x="924" y="72"/>
                  </a:lnTo>
                  <a:lnTo>
                    <a:pt x="885" y="132"/>
                  </a:lnTo>
                  <a:lnTo>
                    <a:pt x="839" y="191"/>
                  </a:lnTo>
                  <a:lnTo>
                    <a:pt x="779" y="237"/>
                  </a:lnTo>
                  <a:lnTo>
                    <a:pt x="713" y="277"/>
                  </a:lnTo>
                  <a:lnTo>
                    <a:pt x="647" y="303"/>
                  </a:lnTo>
                  <a:lnTo>
                    <a:pt x="575" y="323"/>
                  </a:lnTo>
                  <a:lnTo>
                    <a:pt x="495" y="329"/>
                  </a:lnTo>
                  <a:lnTo>
                    <a:pt x="416" y="323"/>
                  </a:lnTo>
                  <a:lnTo>
                    <a:pt x="337" y="309"/>
                  </a:lnTo>
                  <a:lnTo>
                    <a:pt x="271" y="277"/>
                  </a:lnTo>
                  <a:lnTo>
                    <a:pt x="205" y="237"/>
                  </a:lnTo>
                  <a:lnTo>
                    <a:pt x="146" y="191"/>
                  </a:lnTo>
                  <a:lnTo>
                    <a:pt x="99" y="132"/>
                  </a:lnTo>
                  <a:lnTo>
                    <a:pt x="60" y="66"/>
                  </a:lnTo>
                  <a:lnTo>
                    <a:pt x="27" y="0"/>
                  </a:lnTo>
                  <a:lnTo>
                    <a:pt x="14" y="40"/>
                  </a:lnTo>
                  <a:lnTo>
                    <a:pt x="7" y="79"/>
                  </a:lnTo>
                  <a:lnTo>
                    <a:pt x="0" y="119"/>
                  </a:lnTo>
                  <a:lnTo>
                    <a:pt x="0" y="165"/>
                  </a:lnTo>
                  <a:lnTo>
                    <a:pt x="0" y="211"/>
                  </a:lnTo>
                  <a:lnTo>
                    <a:pt x="7" y="263"/>
                  </a:lnTo>
                  <a:lnTo>
                    <a:pt x="20" y="309"/>
                  </a:lnTo>
                  <a:lnTo>
                    <a:pt x="33" y="356"/>
                  </a:lnTo>
                  <a:lnTo>
                    <a:pt x="60" y="395"/>
                  </a:lnTo>
                  <a:lnTo>
                    <a:pt x="80" y="435"/>
                  </a:lnTo>
                  <a:lnTo>
                    <a:pt x="113" y="474"/>
                  </a:lnTo>
                  <a:lnTo>
                    <a:pt x="146" y="514"/>
                  </a:lnTo>
                  <a:lnTo>
                    <a:pt x="179" y="540"/>
                  </a:lnTo>
                  <a:lnTo>
                    <a:pt x="218" y="573"/>
                  </a:lnTo>
                  <a:lnTo>
                    <a:pt x="258" y="593"/>
                  </a:lnTo>
                  <a:lnTo>
                    <a:pt x="297" y="619"/>
                  </a:lnTo>
                  <a:lnTo>
                    <a:pt x="344" y="632"/>
                  </a:lnTo>
                  <a:lnTo>
                    <a:pt x="390" y="645"/>
                  </a:lnTo>
                  <a:lnTo>
                    <a:pt x="443" y="652"/>
                  </a:lnTo>
                  <a:lnTo>
                    <a:pt x="495" y="65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86" y="9496"/>
              <a:ext cx="3142" cy="2120"/>
            </a:xfrm>
            <a:custGeom>
              <a:avLst/>
              <a:gdLst/>
              <a:ahLst/>
              <a:cxnLst>
                <a:cxn ang="0">
                  <a:pos x="1083" y="322"/>
                </a:cxn>
                <a:cxn ang="0">
                  <a:pos x="1281" y="342"/>
                </a:cxn>
                <a:cxn ang="0">
                  <a:pos x="1466" y="375"/>
                </a:cxn>
                <a:cxn ang="0">
                  <a:pos x="1651" y="428"/>
                </a:cxn>
                <a:cxn ang="0">
                  <a:pos x="1829" y="494"/>
                </a:cxn>
                <a:cxn ang="0">
                  <a:pos x="2000" y="573"/>
                </a:cxn>
                <a:cxn ang="0">
                  <a:pos x="2159" y="671"/>
                </a:cxn>
                <a:cxn ang="0">
                  <a:pos x="2311" y="777"/>
                </a:cxn>
                <a:cxn ang="0">
                  <a:pos x="2456" y="895"/>
                </a:cxn>
                <a:cxn ang="0">
                  <a:pos x="2581" y="1027"/>
                </a:cxn>
                <a:cxn ang="0">
                  <a:pos x="2700" y="1172"/>
                </a:cxn>
                <a:cxn ang="0">
                  <a:pos x="2806" y="1323"/>
                </a:cxn>
                <a:cxn ang="0">
                  <a:pos x="2905" y="1488"/>
                </a:cxn>
                <a:cxn ang="0">
                  <a:pos x="2984" y="1659"/>
                </a:cxn>
                <a:cxn ang="0">
                  <a:pos x="3043" y="1837"/>
                </a:cxn>
                <a:cxn ang="0">
                  <a:pos x="3096" y="2021"/>
                </a:cxn>
                <a:cxn ang="0">
                  <a:pos x="3129" y="2120"/>
                </a:cxn>
                <a:cxn ang="0">
                  <a:pos x="3136" y="2008"/>
                </a:cxn>
                <a:cxn ang="0">
                  <a:pos x="3116" y="1797"/>
                </a:cxn>
                <a:cxn ang="0">
                  <a:pos x="3070" y="1587"/>
                </a:cxn>
                <a:cxn ang="0">
                  <a:pos x="3004" y="1389"/>
                </a:cxn>
                <a:cxn ang="0">
                  <a:pos x="2918" y="1198"/>
                </a:cxn>
                <a:cxn ang="0">
                  <a:pos x="2819" y="1014"/>
                </a:cxn>
                <a:cxn ang="0">
                  <a:pos x="2700" y="849"/>
                </a:cxn>
                <a:cxn ang="0">
                  <a:pos x="2568" y="691"/>
                </a:cxn>
                <a:cxn ang="0">
                  <a:pos x="2423" y="546"/>
                </a:cxn>
                <a:cxn ang="0">
                  <a:pos x="2264" y="414"/>
                </a:cxn>
                <a:cxn ang="0">
                  <a:pos x="2093" y="303"/>
                </a:cxn>
                <a:cxn ang="0">
                  <a:pos x="1908" y="204"/>
                </a:cxn>
                <a:cxn ang="0">
                  <a:pos x="1717" y="125"/>
                </a:cxn>
                <a:cxn ang="0">
                  <a:pos x="1518" y="65"/>
                </a:cxn>
                <a:cxn ang="0">
                  <a:pos x="1307" y="19"/>
                </a:cxn>
                <a:cxn ang="0">
                  <a:pos x="1096" y="0"/>
                </a:cxn>
                <a:cxn ang="0">
                  <a:pos x="852" y="0"/>
                </a:cxn>
                <a:cxn ang="0">
                  <a:pos x="594" y="33"/>
                </a:cxn>
                <a:cxn ang="0">
                  <a:pos x="344" y="92"/>
                </a:cxn>
                <a:cxn ang="0">
                  <a:pos x="113" y="184"/>
                </a:cxn>
                <a:cxn ang="0">
                  <a:pos x="27" y="309"/>
                </a:cxn>
                <a:cxn ang="0">
                  <a:pos x="66" y="447"/>
                </a:cxn>
                <a:cxn ang="0">
                  <a:pos x="185" y="480"/>
                </a:cxn>
                <a:cxn ang="0">
                  <a:pos x="403" y="401"/>
                </a:cxn>
                <a:cxn ang="0">
                  <a:pos x="627" y="349"/>
                </a:cxn>
                <a:cxn ang="0">
                  <a:pos x="865" y="322"/>
                </a:cxn>
              </a:cxnLst>
              <a:rect l="0" t="0" r="r" b="b"/>
              <a:pathLst>
                <a:path w="3142" h="2120">
                  <a:moveTo>
                    <a:pt x="984" y="322"/>
                  </a:moveTo>
                  <a:lnTo>
                    <a:pt x="1083" y="322"/>
                  </a:lnTo>
                  <a:lnTo>
                    <a:pt x="1182" y="329"/>
                  </a:lnTo>
                  <a:lnTo>
                    <a:pt x="1281" y="342"/>
                  </a:lnTo>
                  <a:lnTo>
                    <a:pt x="1373" y="355"/>
                  </a:lnTo>
                  <a:lnTo>
                    <a:pt x="1466" y="375"/>
                  </a:lnTo>
                  <a:lnTo>
                    <a:pt x="1565" y="401"/>
                  </a:lnTo>
                  <a:lnTo>
                    <a:pt x="1651" y="428"/>
                  </a:lnTo>
                  <a:lnTo>
                    <a:pt x="1743" y="454"/>
                  </a:lnTo>
                  <a:lnTo>
                    <a:pt x="1829" y="494"/>
                  </a:lnTo>
                  <a:lnTo>
                    <a:pt x="1915" y="533"/>
                  </a:lnTo>
                  <a:lnTo>
                    <a:pt x="2000" y="573"/>
                  </a:lnTo>
                  <a:lnTo>
                    <a:pt x="2080" y="619"/>
                  </a:lnTo>
                  <a:lnTo>
                    <a:pt x="2159" y="671"/>
                  </a:lnTo>
                  <a:lnTo>
                    <a:pt x="2238" y="724"/>
                  </a:lnTo>
                  <a:lnTo>
                    <a:pt x="2311" y="777"/>
                  </a:lnTo>
                  <a:lnTo>
                    <a:pt x="2383" y="836"/>
                  </a:lnTo>
                  <a:lnTo>
                    <a:pt x="2456" y="895"/>
                  </a:lnTo>
                  <a:lnTo>
                    <a:pt x="2522" y="961"/>
                  </a:lnTo>
                  <a:lnTo>
                    <a:pt x="2581" y="1027"/>
                  </a:lnTo>
                  <a:lnTo>
                    <a:pt x="2647" y="1099"/>
                  </a:lnTo>
                  <a:lnTo>
                    <a:pt x="2700" y="1172"/>
                  </a:lnTo>
                  <a:lnTo>
                    <a:pt x="2759" y="1251"/>
                  </a:lnTo>
                  <a:lnTo>
                    <a:pt x="2806" y="1323"/>
                  </a:lnTo>
                  <a:lnTo>
                    <a:pt x="2858" y="1402"/>
                  </a:lnTo>
                  <a:lnTo>
                    <a:pt x="2905" y="1488"/>
                  </a:lnTo>
                  <a:lnTo>
                    <a:pt x="2944" y="1573"/>
                  </a:lnTo>
                  <a:lnTo>
                    <a:pt x="2984" y="1659"/>
                  </a:lnTo>
                  <a:lnTo>
                    <a:pt x="3017" y="1745"/>
                  </a:lnTo>
                  <a:lnTo>
                    <a:pt x="3043" y="1837"/>
                  </a:lnTo>
                  <a:lnTo>
                    <a:pt x="3070" y="1929"/>
                  </a:lnTo>
                  <a:lnTo>
                    <a:pt x="3096" y="2021"/>
                  </a:lnTo>
                  <a:lnTo>
                    <a:pt x="3109" y="2113"/>
                  </a:lnTo>
                  <a:lnTo>
                    <a:pt x="3129" y="2120"/>
                  </a:lnTo>
                  <a:lnTo>
                    <a:pt x="3142" y="2120"/>
                  </a:lnTo>
                  <a:lnTo>
                    <a:pt x="3136" y="2008"/>
                  </a:lnTo>
                  <a:lnTo>
                    <a:pt x="3129" y="1903"/>
                  </a:lnTo>
                  <a:lnTo>
                    <a:pt x="3116" y="1797"/>
                  </a:lnTo>
                  <a:lnTo>
                    <a:pt x="3096" y="1692"/>
                  </a:lnTo>
                  <a:lnTo>
                    <a:pt x="3070" y="1587"/>
                  </a:lnTo>
                  <a:lnTo>
                    <a:pt x="3037" y="1488"/>
                  </a:lnTo>
                  <a:lnTo>
                    <a:pt x="3004" y="1389"/>
                  </a:lnTo>
                  <a:lnTo>
                    <a:pt x="2964" y="1290"/>
                  </a:lnTo>
                  <a:lnTo>
                    <a:pt x="2918" y="1198"/>
                  </a:lnTo>
                  <a:lnTo>
                    <a:pt x="2872" y="1106"/>
                  </a:lnTo>
                  <a:lnTo>
                    <a:pt x="2819" y="1014"/>
                  </a:lnTo>
                  <a:lnTo>
                    <a:pt x="2766" y="928"/>
                  </a:lnTo>
                  <a:lnTo>
                    <a:pt x="2700" y="849"/>
                  </a:lnTo>
                  <a:lnTo>
                    <a:pt x="2641" y="770"/>
                  </a:lnTo>
                  <a:lnTo>
                    <a:pt x="2568" y="691"/>
                  </a:lnTo>
                  <a:lnTo>
                    <a:pt x="2502" y="619"/>
                  </a:lnTo>
                  <a:lnTo>
                    <a:pt x="2423" y="546"/>
                  </a:lnTo>
                  <a:lnTo>
                    <a:pt x="2344" y="480"/>
                  </a:lnTo>
                  <a:lnTo>
                    <a:pt x="2264" y="414"/>
                  </a:lnTo>
                  <a:lnTo>
                    <a:pt x="2179" y="355"/>
                  </a:lnTo>
                  <a:lnTo>
                    <a:pt x="2093" y="303"/>
                  </a:lnTo>
                  <a:lnTo>
                    <a:pt x="2000" y="250"/>
                  </a:lnTo>
                  <a:lnTo>
                    <a:pt x="1908" y="204"/>
                  </a:lnTo>
                  <a:lnTo>
                    <a:pt x="1816" y="164"/>
                  </a:lnTo>
                  <a:lnTo>
                    <a:pt x="1717" y="125"/>
                  </a:lnTo>
                  <a:lnTo>
                    <a:pt x="1617" y="92"/>
                  </a:lnTo>
                  <a:lnTo>
                    <a:pt x="1518" y="65"/>
                  </a:lnTo>
                  <a:lnTo>
                    <a:pt x="1413" y="39"/>
                  </a:lnTo>
                  <a:lnTo>
                    <a:pt x="1307" y="19"/>
                  </a:lnTo>
                  <a:lnTo>
                    <a:pt x="1202" y="6"/>
                  </a:lnTo>
                  <a:lnTo>
                    <a:pt x="1096" y="0"/>
                  </a:lnTo>
                  <a:lnTo>
                    <a:pt x="984" y="0"/>
                  </a:lnTo>
                  <a:lnTo>
                    <a:pt x="852" y="0"/>
                  </a:lnTo>
                  <a:lnTo>
                    <a:pt x="720" y="13"/>
                  </a:lnTo>
                  <a:lnTo>
                    <a:pt x="594" y="33"/>
                  </a:lnTo>
                  <a:lnTo>
                    <a:pt x="469" y="59"/>
                  </a:lnTo>
                  <a:lnTo>
                    <a:pt x="344" y="92"/>
                  </a:lnTo>
                  <a:lnTo>
                    <a:pt x="225" y="138"/>
                  </a:lnTo>
                  <a:lnTo>
                    <a:pt x="113" y="184"/>
                  </a:lnTo>
                  <a:lnTo>
                    <a:pt x="0" y="237"/>
                  </a:lnTo>
                  <a:lnTo>
                    <a:pt x="27" y="309"/>
                  </a:lnTo>
                  <a:lnTo>
                    <a:pt x="47" y="375"/>
                  </a:lnTo>
                  <a:lnTo>
                    <a:pt x="66" y="447"/>
                  </a:lnTo>
                  <a:lnTo>
                    <a:pt x="80" y="526"/>
                  </a:lnTo>
                  <a:lnTo>
                    <a:pt x="185" y="480"/>
                  </a:lnTo>
                  <a:lnTo>
                    <a:pt x="291" y="441"/>
                  </a:lnTo>
                  <a:lnTo>
                    <a:pt x="403" y="401"/>
                  </a:lnTo>
                  <a:lnTo>
                    <a:pt x="515" y="375"/>
                  </a:lnTo>
                  <a:lnTo>
                    <a:pt x="627" y="349"/>
                  </a:lnTo>
                  <a:lnTo>
                    <a:pt x="746" y="335"/>
                  </a:lnTo>
                  <a:lnTo>
                    <a:pt x="865" y="322"/>
                  </a:lnTo>
                  <a:lnTo>
                    <a:pt x="984" y="322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55" y="11800"/>
              <a:ext cx="2171" cy="1983"/>
            </a:xfrm>
            <a:custGeom>
              <a:avLst/>
              <a:gdLst/>
              <a:ahLst/>
              <a:cxnLst>
                <a:cxn ang="0">
                  <a:pos x="2171" y="1785"/>
                </a:cxn>
                <a:cxn ang="0">
                  <a:pos x="2171" y="1673"/>
                </a:cxn>
                <a:cxn ang="0">
                  <a:pos x="2085" y="1640"/>
                </a:cxn>
                <a:cxn ang="0">
                  <a:pos x="1907" y="1660"/>
                </a:cxn>
                <a:cxn ang="0">
                  <a:pos x="1736" y="1660"/>
                </a:cxn>
                <a:cxn ang="0">
                  <a:pos x="1557" y="1640"/>
                </a:cxn>
                <a:cxn ang="0">
                  <a:pos x="1392" y="1607"/>
                </a:cxn>
                <a:cxn ang="0">
                  <a:pos x="1227" y="1561"/>
                </a:cxn>
                <a:cxn ang="0">
                  <a:pos x="1069" y="1502"/>
                </a:cxn>
                <a:cxn ang="0">
                  <a:pos x="924" y="1423"/>
                </a:cxn>
                <a:cxn ang="0">
                  <a:pos x="779" y="1337"/>
                </a:cxn>
                <a:cxn ang="0">
                  <a:pos x="647" y="1232"/>
                </a:cxn>
                <a:cxn ang="0">
                  <a:pos x="528" y="1120"/>
                </a:cxn>
                <a:cxn ang="0">
                  <a:pos x="416" y="1001"/>
                </a:cxn>
                <a:cxn ang="0">
                  <a:pos x="317" y="870"/>
                </a:cxn>
                <a:cxn ang="0">
                  <a:pos x="231" y="725"/>
                </a:cxn>
                <a:cxn ang="0">
                  <a:pos x="152" y="580"/>
                </a:cxn>
                <a:cxn ang="0">
                  <a:pos x="92" y="422"/>
                </a:cxn>
                <a:cxn ang="0">
                  <a:pos x="46" y="257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264"/>
                </a:cxn>
                <a:cxn ang="0">
                  <a:pos x="20" y="448"/>
                </a:cxn>
                <a:cxn ang="0">
                  <a:pos x="53" y="626"/>
                </a:cxn>
                <a:cxn ang="0">
                  <a:pos x="112" y="797"/>
                </a:cxn>
                <a:cxn ang="0">
                  <a:pos x="178" y="955"/>
                </a:cxn>
                <a:cxn ang="0">
                  <a:pos x="264" y="1113"/>
                </a:cxn>
                <a:cxn ang="0">
                  <a:pos x="363" y="1258"/>
                </a:cxn>
                <a:cxn ang="0">
                  <a:pos x="475" y="1390"/>
                </a:cxn>
                <a:cxn ang="0">
                  <a:pos x="594" y="1515"/>
                </a:cxn>
                <a:cxn ang="0">
                  <a:pos x="732" y="1627"/>
                </a:cxn>
                <a:cxn ang="0">
                  <a:pos x="878" y="1726"/>
                </a:cxn>
                <a:cxn ang="0">
                  <a:pos x="1029" y="1805"/>
                </a:cxn>
                <a:cxn ang="0">
                  <a:pos x="1194" y="1877"/>
                </a:cxn>
                <a:cxn ang="0">
                  <a:pos x="1366" y="1930"/>
                </a:cxn>
                <a:cxn ang="0">
                  <a:pos x="1544" y="1963"/>
                </a:cxn>
                <a:cxn ang="0">
                  <a:pos x="1729" y="1983"/>
                </a:cxn>
                <a:cxn ang="0">
                  <a:pos x="1914" y="1983"/>
                </a:cxn>
                <a:cxn ang="0">
                  <a:pos x="2085" y="1963"/>
                </a:cxn>
                <a:cxn ang="0">
                  <a:pos x="2171" y="1904"/>
                </a:cxn>
              </a:cxnLst>
              <a:rect l="0" t="0" r="r" b="b"/>
              <a:pathLst>
                <a:path w="2171" h="1983">
                  <a:moveTo>
                    <a:pt x="2165" y="1851"/>
                  </a:moveTo>
                  <a:lnTo>
                    <a:pt x="2171" y="1785"/>
                  </a:lnTo>
                  <a:lnTo>
                    <a:pt x="2171" y="1719"/>
                  </a:lnTo>
                  <a:lnTo>
                    <a:pt x="2171" y="1673"/>
                  </a:lnTo>
                  <a:lnTo>
                    <a:pt x="2171" y="1627"/>
                  </a:lnTo>
                  <a:lnTo>
                    <a:pt x="2085" y="1640"/>
                  </a:lnTo>
                  <a:lnTo>
                    <a:pt x="2000" y="1653"/>
                  </a:lnTo>
                  <a:lnTo>
                    <a:pt x="1907" y="1660"/>
                  </a:lnTo>
                  <a:lnTo>
                    <a:pt x="1821" y="1660"/>
                  </a:lnTo>
                  <a:lnTo>
                    <a:pt x="1736" y="1660"/>
                  </a:lnTo>
                  <a:lnTo>
                    <a:pt x="1643" y="1653"/>
                  </a:lnTo>
                  <a:lnTo>
                    <a:pt x="1557" y="1640"/>
                  </a:lnTo>
                  <a:lnTo>
                    <a:pt x="1472" y="1627"/>
                  </a:lnTo>
                  <a:lnTo>
                    <a:pt x="1392" y="1607"/>
                  </a:lnTo>
                  <a:lnTo>
                    <a:pt x="1307" y="1587"/>
                  </a:lnTo>
                  <a:lnTo>
                    <a:pt x="1227" y="1561"/>
                  </a:lnTo>
                  <a:lnTo>
                    <a:pt x="1148" y="1535"/>
                  </a:lnTo>
                  <a:lnTo>
                    <a:pt x="1069" y="1502"/>
                  </a:lnTo>
                  <a:lnTo>
                    <a:pt x="996" y="1462"/>
                  </a:lnTo>
                  <a:lnTo>
                    <a:pt x="924" y="1423"/>
                  </a:lnTo>
                  <a:lnTo>
                    <a:pt x="851" y="1383"/>
                  </a:lnTo>
                  <a:lnTo>
                    <a:pt x="779" y="1337"/>
                  </a:lnTo>
                  <a:lnTo>
                    <a:pt x="713" y="1285"/>
                  </a:lnTo>
                  <a:lnTo>
                    <a:pt x="647" y="1232"/>
                  </a:lnTo>
                  <a:lnTo>
                    <a:pt x="587" y="1179"/>
                  </a:lnTo>
                  <a:lnTo>
                    <a:pt x="528" y="1120"/>
                  </a:lnTo>
                  <a:lnTo>
                    <a:pt x="468" y="1061"/>
                  </a:lnTo>
                  <a:lnTo>
                    <a:pt x="416" y="1001"/>
                  </a:lnTo>
                  <a:lnTo>
                    <a:pt x="363" y="936"/>
                  </a:lnTo>
                  <a:lnTo>
                    <a:pt x="317" y="870"/>
                  </a:lnTo>
                  <a:lnTo>
                    <a:pt x="270" y="797"/>
                  </a:lnTo>
                  <a:lnTo>
                    <a:pt x="231" y="725"/>
                  </a:lnTo>
                  <a:lnTo>
                    <a:pt x="191" y="652"/>
                  </a:lnTo>
                  <a:lnTo>
                    <a:pt x="152" y="580"/>
                  </a:lnTo>
                  <a:lnTo>
                    <a:pt x="119" y="501"/>
                  </a:lnTo>
                  <a:lnTo>
                    <a:pt x="92" y="422"/>
                  </a:lnTo>
                  <a:lnTo>
                    <a:pt x="66" y="343"/>
                  </a:lnTo>
                  <a:lnTo>
                    <a:pt x="46" y="257"/>
                  </a:lnTo>
                  <a:lnTo>
                    <a:pt x="26" y="172"/>
                  </a:lnTo>
                  <a:lnTo>
                    <a:pt x="13" y="86"/>
                  </a:lnTo>
                  <a:lnTo>
                    <a:pt x="6" y="0"/>
                  </a:lnTo>
                  <a:lnTo>
                    <a:pt x="0" y="86"/>
                  </a:lnTo>
                  <a:lnTo>
                    <a:pt x="0" y="172"/>
                  </a:lnTo>
                  <a:lnTo>
                    <a:pt x="0" y="264"/>
                  </a:lnTo>
                  <a:lnTo>
                    <a:pt x="6" y="356"/>
                  </a:lnTo>
                  <a:lnTo>
                    <a:pt x="20" y="448"/>
                  </a:lnTo>
                  <a:lnTo>
                    <a:pt x="33" y="540"/>
                  </a:lnTo>
                  <a:lnTo>
                    <a:pt x="53" y="626"/>
                  </a:lnTo>
                  <a:lnTo>
                    <a:pt x="79" y="712"/>
                  </a:lnTo>
                  <a:lnTo>
                    <a:pt x="112" y="797"/>
                  </a:lnTo>
                  <a:lnTo>
                    <a:pt x="145" y="876"/>
                  </a:lnTo>
                  <a:lnTo>
                    <a:pt x="178" y="955"/>
                  </a:lnTo>
                  <a:lnTo>
                    <a:pt x="218" y="1034"/>
                  </a:lnTo>
                  <a:lnTo>
                    <a:pt x="264" y="1113"/>
                  </a:lnTo>
                  <a:lnTo>
                    <a:pt x="310" y="1186"/>
                  </a:lnTo>
                  <a:lnTo>
                    <a:pt x="363" y="1258"/>
                  </a:lnTo>
                  <a:lnTo>
                    <a:pt x="416" y="1324"/>
                  </a:lnTo>
                  <a:lnTo>
                    <a:pt x="475" y="1390"/>
                  </a:lnTo>
                  <a:lnTo>
                    <a:pt x="534" y="1456"/>
                  </a:lnTo>
                  <a:lnTo>
                    <a:pt x="594" y="1515"/>
                  </a:lnTo>
                  <a:lnTo>
                    <a:pt x="666" y="1574"/>
                  </a:lnTo>
                  <a:lnTo>
                    <a:pt x="732" y="1627"/>
                  </a:lnTo>
                  <a:lnTo>
                    <a:pt x="805" y="1673"/>
                  </a:lnTo>
                  <a:lnTo>
                    <a:pt x="878" y="1726"/>
                  </a:lnTo>
                  <a:lnTo>
                    <a:pt x="957" y="1765"/>
                  </a:lnTo>
                  <a:lnTo>
                    <a:pt x="1029" y="1805"/>
                  </a:lnTo>
                  <a:lnTo>
                    <a:pt x="1115" y="1844"/>
                  </a:lnTo>
                  <a:lnTo>
                    <a:pt x="1194" y="1877"/>
                  </a:lnTo>
                  <a:lnTo>
                    <a:pt x="1280" y="1904"/>
                  </a:lnTo>
                  <a:lnTo>
                    <a:pt x="1366" y="1930"/>
                  </a:lnTo>
                  <a:lnTo>
                    <a:pt x="1452" y="1950"/>
                  </a:lnTo>
                  <a:lnTo>
                    <a:pt x="1544" y="1963"/>
                  </a:lnTo>
                  <a:lnTo>
                    <a:pt x="1637" y="1976"/>
                  </a:lnTo>
                  <a:lnTo>
                    <a:pt x="1729" y="1983"/>
                  </a:lnTo>
                  <a:lnTo>
                    <a:pt x="1821" y="1983"/>
                  </a:lnTo>
                  <a:lnTo>
                    <a:pt x="1914" y="1983"/>
                  </a:lnTo>
                  <a:lnTo>
                    <a:pt x="2000" y="1976"/>
                  </a:lnTo>
                  <a:lnTo>
                    <a:pt x="2085" y="1963"/>
                  </a:lnTo>
                  <a:lnTo>
                    <a:pt x="2171" y="1950"/>
                  </a:lnTo>
                  <a:lnTo>
                    <a:pt x="2171" y="1904"/>
                  </a:lnTo>
                  <a:lnTo>
                    <a:pt x="2165" y="185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15" y="11807"/>
              <a:ext cx="1650" cy="1317"/>
            </a:xfrm>
            <a:custGeom>
              <a:avLst/>
              <a:gdLst/>
              <a:ahLst/>
              <a:cxnLst>
                <a:cxn ang="0">
                  <a:pos x="1161" y="1317"/>
                </a:cxn>
                <a:cxn ang="0">
                  <a:pos x="1260" y="1310"/>
                </a:cxn>
                <a:cxn ang="0">
                  <a:pos x="1353" y="1297"/>
                </a:cxn>
                <a:cxn ang="0">
                  <a:pos x="1445" y="1278"/>
                </a:cxn>
                <a:cxn ang="0">
                  <a:pos x="1538" y="1251"/>
                </a:cxn>
                <a:cxn ang="0">
                  <a:pos x="1557" y="1152"/>
                </a:cxn>
                <a:cxn ang="0">
                  <a:pos x="1584" y="1060"/>
                </a:cxn>
                <a:cxn ang="0">
                  <a:pos x="1617" y="968"/>
                </a:cxn>
                <a:cxn ang="0">
                  <a:pos x="1650" y="882"/>
                </a:cxn>
                <a:cxn ang="0">
                  <a:pos x="1597" y="909"/>
                </a:cxn>
                <a:cxn ang="0">
                  <a:pos x="1538" y="929"/>
                </a:cxn>
                <a:cxn ang="0">
                  <a:pos x="1478" y="948"/>
                </a:cxn>
                <a:cxn ang="0">
                  <a:pos x="1412" y="961"/>
                </a:cxn>
                <a:cxn ang="0">
                  <a:pos x="1353" y="975"/>
                </a:cxn>
                <a:cxn ang="0">
                  <a:pos x="1287" y="988"/>
                </a:cxn>
                <a:cxn ang="0">
                  <a:pos x="1227" y="988"/>
                </a:cxn>
                <a:cxn ang="0">
                  <a:pos x="1161" y="994"/>
                </a:cxn>
                <a:cxn ang="0">
                  <a:pos x="1049" y="988"/>
                </a:cxn>
                <a:cxn ang="0">
                  <a:pos x="944" y="975"/>
                </a:cxn>
                <a:cxn ang="0">
                  <a:pos x="845" y="948"/>
                </a:cxn>
                <a:cxn ang="0">
                  <a:pos x="746" y="915"/>
                </a:cxn>
                <a:cxn ang="0">
                  <a:pos x="653" y="876"/>
                </a:cxn>
                <a:cxn ang="0">
                  <a:pos x="561" y="823"/>
                </a:cxn>
                <a:cxn ang="0">
                  <a:pos x="475" y="770"/>
                </a:cxn>
                <a:cxn ang="0">
                  <a:pos x="396" y="705"/>
                </a:cxn>
                <a:cxn ang="0">
                  <a:pos x="323" y="639"/>
                </a:cxn>
                <a:cxn ang="0">
                  <a:pos x="257" y="560"/>
                </a:cxn>
                <a:cxn ang="0">
                  <a:pos x="198" y="481"/>
                </a:cxn>
                <a:cxn ang="0">
                  <a:pos x="145" y="389"/>
                </a:cxn>
                <a:cxn ang="0">
                  <a:pos x="99" y="296"/>
                </a:cxn>
                <a:cxn ang="0">
                  <a:pos x="59" y="204"/>
                </a:cxn>
                <a:cxn ang="0">
                  <a:pos x="33" y="105"/>
                </a:cxn>
                <a:cxn ang="0">
                  <a:pos x="13" y="0"/>
                </a:cxn>
                <a:cxn ang="0">
                  <a:pos x="6" y="79"/>
                </a:cxn>
                <a:cxn ang="0">
                  <a:pos x="0" y="165"/>
                </a:cxn>
                <a:cxn ang="0">
                  <a:pos x="6" y="283"/>
                </a:cxn>
                <a:cxn ang="0">
                  <a:pos x="26" y="395"/>
                </a:cxn>
                <a:cxn ang="0">
                  <a:pos x="53" y="507"/>
                </a:cxn>
                <a:cxn ang="0">
                  <a:pos x="92" y="612"/>
                </a:cxn>
                <a:cxn ang="0">
                  <a:pos x="138" y="711"/>
                </a:cxn>
                <a:cxn ang="0">
                  <a:pos x="198" y="810"/>
                </a:cxn>
                <a:cxn ang="0">
                  <a:pos x="264" y="896"/>
                </a:cxn>
                <a:cxn ang="0">
                  <a:pos x="343" y="981"/>
                </a:cxn>
                <a:cxn ang="0">
                  <a:pos x="422" y="1054"/>
                </a:cxn>
                <a:cxn ang="0">
                  <a:pos x="515" y="1119"/>
                </a:cxn>
                <a:cxn ang="0">
                  <a:pos x="607" y="1179"/>
                </a:cxn>
                <a:cxn ang="0">
                  <a:pos x="713" y="1225"/>
                </a:cxn>
                <a:cxn ang="0">
                  <a:pos x="818" y="1264"/>
                </a:cxn>
                <a:cxn ang="0">
                  <a:pos x="924" y="1291"/>
                </a:cxn>
                <a:cxn ang="0">
                  <a:pos x="1043" y="1310"/>
                </a:cxn>
                <a:cxn ang="0">
                  <a:pos x="1161" y="1317"/>
                </a:cxn>
              </a:cxnLst>
              <a:rect l="0" t="0" r="r" b="b"/>
              <a:pathLst>
                <a:path w="1650" h="1317">
                  <a:moveTo>
                    <a:pt x="1161" y="1317"/>
                  </a:moveTo>
                  <a:lnTo>
                    <a:pt x="1260" y="1310"/>
                  </a:lnTo>
                  <a:lnTo>
                    <a:pt x="1353" y="1297"/>
                  </a:lnTo>
                  <a:lnTo>
                    <a:pt x="1445" y="1278"/>
                  </a:lnTo>
                  <a:lnTo>
                    <a:pt x="1538" y="1251"/>
                  </a:lnTo>
                  <a:lnTo>
                    <a:pt x="1557" y="1152"/>
                  </a:lnTo>
                  <a:lnTo>
                    <a:pt x="1584" y="1060"/>
                  </a:lnTo>
                  <a:lnTo>
                    <a:pt x="1617" y="968"/>
                  </a:lnTo>
                  <a:lnTo>
                    <a:pt x="1650" y="882"/>
                  </a:lnTo>
                  <a:lnTo>
                    <a:pt x="1597" y="909"/>
                  </a:lnTo>
                  <a:lnTo>
                    <a:pt x="1538" y="929"/>
                  </a:lnTo>
                  <a:lnTo>
                    <a:pt x="1478" y="948"/>
                  </a:lnTo>
                  <a:lnTo>
                    <a:pt x="1412" y="961"/>
                  </a:lnTo>
                  <a:lnTo>
                    <a:pt x="1353" y="975"/>
                  </a:lnTo>
                  <a:lnTo>
                    <a:pt x="1287" y="988"/>
                  </a:lnTo>
                  <a:lnTo>
                    <a:pt x="1227" y="988"/>
                  </a:lnTo>
                  <a:lnTo>
                    <a:pt x="1161" y="994"/>
                  </a:lnTo>
                  <a:lnTo>
                    <a:pt x="1049" y="988"/>
                  </a:lnTo>
                  <a:lnTo>
                    <a:pt x="944" y="975"/>
                  </a:lnTo>
                  <a:lnTo>
                    <a:pt x="845" y="948"/>
                  </a:lnTo>
                  <a:lnTo>
                    <a:pt x="746" y="915"/>
                  </a:lnTo>
                  <a:lnTo>
                    <a:pt x="653" y="876"/>
                  </a:lnTo>
                  <a:lnTo>
                    <a:pt x="561" y="823"/>
                  </a:lnTo>
                  <a:lnTo>
                    <a:pt x="475" y="770"/>
                  </a:lnTo>
                  <a:lnTo>
                    <a:pt x="396" y="705"/>
                  </a:lnTo>
                  <a:lnTo>
                    <a:pt x="323" y="639"/>
                  </a:lnTo>
                  <a:lnTo>
                    <a:pt x="257" y="560"/>
                  </a:lnTo>
                  <a:lnTo>
                    <a:pt x="198" y="481"/>
                  </a:lnTo>
                  <a:lnTo>
                    <a:pt x="145" y="389"/>
                  </a:lnTo>
                  <a:lnTo>
                    <a:pt x="99" y="296"/>
                  </a:lnTo>
                  <a:lnTo>
                    <a:pt x="59" y="204"/>
                  </a:lnTo>
                  <a:lnTo>
                    <a:pt x="33" y="105"/>
                  </a:lnTo>
                  <a:lnTo>
                    <a:pt x="13" y="0"/>
                  </a:lnTo>
                  <a:lnTo>
                    <a:pt x="6" y="79"/>
                  </a:lnTo>
                  <a:lnTo>
                    <a:pt x="0" y="165"/>
                  </a:lnTo>
                  <a:lnTo>
                    <a:pt x="6" y="283"/>
                  </a:lnTo>
                  <a:lnTo>
                    <a:pt x="26" y="395"/>
                  </a:lnTo>
                  <a:lnTo>
                    <a:pt x="53" y="507"/>
                  </a:lnTo>
                  <a:lnTo>
                    <a:pt x="92" y="612"/>
                  </a:lnTo>
                  <a:lnTo>
                    <a:pt x="138" y="711"/>
                  </a:lnTo>
                  <a:lnTo>
                    <a:pt x="198" y="810"/>
                  </a:lnTo>
                  <a:lnTo>
                    <a:pt x="264" y="896"/>
                  </a:lnTo>
                  <a:lnTo>
                    <a:pt x="343" y="981"/>
                  </a:lnTo>
                  <a:lnTo>
                    <a:pt x="422" y="1054"/>
                  </a:lnTo>
                  <a:lnTo>
                    <a:pt x="515" y="1119"/>
                  </a:lnTo>
                  <a:lnTo>
                    <a:pt x="607" y="1179"/>
                  </a:lnTo>
                  <a:lnTo>
                    <a:pt x="713" y="1225"/>
                  </a:lnTo>
                  <a:lnTo>
                    <a:pt x="818" y="1264"/>
                  </a:lnTo>
                  <a:lnTo>
                    <a:pt x="924" y="1291"/>
                  </a:lnTo>
                  <a:lnTo>
                    <a:pt x="1043" y="1310"/>
                  </a:lnTo>
                  <a:lnTo>
                    <a:pt x="1161" y="1317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9325" y="9687"/>
              <a:ext cx="1161" cy="770"/>
            </a:xfrm>
            <a:custGeom>
              <a:avLst/>
              <a:gdLst/>
              <a:ahLst/>
              <a:cxnLst>
                <a:cxn ang="0">
                  <a:pos x="534" y="388"/>
                </a:cxn>
                <a:cxn ang="0">
                  <a:pos x="442" y="375"/>
                </a:cxn>
                <a:cxn ang="0">
                  <a:pos x="356" y="342"/>
                </a:cxn>
                <a:cxn ang="0">
                  <a:pos x="277" y="303"/>
                </a:cxn>
                <a:cxn ang="0">
                  <a:pos x="178" y="223"/>
                </a:cxn>
                <a:cxn ang="0">
                  <a:pos x="92" y="118"/>
                </a:cxn>
                <a:cxn ang="0">
                  <a:pos x="52" y="46"/>
                </a:cxn>
                <a:cxn ang="0">
                  <a:pos x="19" y="46"/>
                </a:cxn>
                <a:cxn ang="0">
                  <a:pos x="0" y="144"/>
                </a:cxn>
                <a:cxn ang="0">
                  <a:pos x="0" y="250"/>
                </a:cxn>
                <a:cxn ang="0">
                  <a:pos x="26" y="368"/>
                </a:cxn>
                <a:cxn ang="0">
                  <a:pos x="72" y="467"/>
                </a:cxn>
                <a:cxn ang="0">
                  <a:pos x="132" y="559"/>
                </a:cxn>
                <a:cxn ang="0">
                  <a:pos x="211" y="638"/>
                </a:cxn>
                <a:cxn ang="0">
                  <a:pos x="303" y="704"/>
                </a:cxn>
                <a:cxn ang="0">
                  <a:pos x="409" y="744"/>
                </a:cxn>
                <a:cxn ang="0">
                  <a:pos x="521" y="770"/>
                </a:cxn>
                <a:cxn ang="0">
                  <a:pos x="640" y="770"/>
                </a:cxn>
                <a:cxn ang="0">
                  <a:pos x="759" y="744"/>
                </a:cxn>
                <a:cxn ang="0">
                  <a:pos x="858" y="704"/>
                </a:cxn>
                <a:cxn ang="0">
                  <a:pos x="950" y="638"/>
                </a:cxn>
                <a:cxn ang="0">
                  <a:pos x="1029" y="559"/>
                </a:cxn>
                <a:cxn ang="0">
                  <a:pos x="1095" y="467"/>
                </a:cxn>
                <a:cxn ang="0">
                  <a:pos x="1135" y="362"/>
                </a:cxn>
                <a:cxn ang="0">
                  <a:pos x="1161" y="250"/>
                </a:cxn>
                <a:cxn ang="0">
                  <a:pos x="1161" y="138"/>
                </a:cxn>
                <a:cxn ang="0">
                  <a:pos x="1141" y="46"/>
                </a:cxn>
                <a:cxn ang="0">
                  <a:pos x="1108" y="39"/>
                </a:cxn>
                <a:cxn ang="0">
                  <a:pos x="1069" y="118"/>
                </a:cxn>
                <a:cxn ang="0">
                  <a:pos x="990" y="223"/>
                </a:cxn>
                <a:cxn ang="0">
                  <a:pos x="884" y="303"/>
                </a:cxn>
                <a:cxn ang="0">
                  <a:pos x="805" y="342"/>
                </a:cxn>
                <a:cxn ang="0">
                  <a:pos x="719" y="375"/>
                </a:cxn>
                <a:cxn ang="0">
                  <a:pos x="627" y="388"/>
                </a:cxn>
              </a:cxnLst>
              <a:rect l="0" t="0" r="r" b="b"/>
              <a:pathLst>
                <a:path w="1161" h="770">
                  <a:moveTo>
                    <a:pt x="580" y="388"/>
                  </a:moveTo>
                  <a:lnTo>
                    <a:pt x="534" y="388"/>
                  </a:lnTo>
                  <a:lnTo>
                    <a:pt x="488" y="382"/>
                  </a:lnTo>
                  <a:lnTo>
                    <a:pt x="442" y="375"/>
                  </a:lnTo>
                  <a:lnTo>
                    <a:pt x="402" y="362"/>
                  </a:lnTo>
                  <a:lnTo>
                    <a:pt x="356" y="342"/>
                  </a:lnTo>
                  <a:lnTo>
                    <a:pt x="316" y="329"/>
                  </a:lnTo>
                  <a:lnTo>
                    <a:pt x="277" y="303"/>
                  </a:lnTo>
                  <a:lnTo>
                    <a:pt x="244" y="283"/>
                  </a:lnTo>
                  <a:lnTo>
                    <a:pt x="178" y="223"/>
                  </a:lnTo>
                  <a:lnTo>
                    <a:pt x="118" y="158"/>
                  </a:lnTo>
                  <a:lnTo>
                    <a:pt x="92" y="118"/>
                  </a:lnTo>
                  <a:lnTo>
                    <a:pt x="72" y="85"/>
                  </a:lnTo>
                  <a:lnTo>
                    <a:pt x="52" y="46"/>
                  </a:lnTo>
                  <a:lnTo>
                    <a:pt x="33" y="0"/>
                  </a:lnTo>
                  <a:lnTo>
                    <a:pt x="19" y="46"/>
                  </a:lnTo>
                  <a:lnTo>
                    <a:pt x="6" y="92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50"/>
                  </a:lnTo>
                  <a:lnTo>
                    <a:pt x="13" y="309"/>
                  </a:lnTo>
                  <a:lnTo>
                    <a:pt x="26" y="368"/>
                  </a:lnTo>
                  <a:lnTo>
                    <a:pt x="46" y="421"/>
                  </a:lnTo>
                  <a:lnTo>
                    <a:pt x="72" y="467"/>
                  </a:lnTo>
                  <a:lnTo>
                    <a:pt x="99" y="520"/>
                  </a:lnTo>
                  <a:lnTo>
                    <a:pt x="132" y="559"/>
                  </a:lnTo>
                  <a:lnTo>
                    <a:pt x="171" y="605"/>
                  </a:lnTo>
                  <a:lnTo>
                    <a:pt x="211" y="638"/>
                  </a:lnTo>
                  <a:lnTo>
                    <a:pt x="257" y="671"/>
                  </a:lnTo>
                  <a:lnTo>
                    <a:pt x="303" y="704"/>
                  </a:lnTo>
                  <a:lnTo>
                    <a:pt x="356" y="724"/>
                  </a:lnTo>
                  <a:lnTo>
                    <a:pt x="409" y="744"/>
                  </a:lnTo>
                  <a:lnTo>
                    <a:pt x="468" y="763"/>
                  </a:lnTo>
                  <a:lnTo>
                    <a:pt x="521" y="770"/>
                  </a:lnTo>
                  <a:lnTo>
                    <a:pt x="580" y="770"/>
                  </a:lnTo>
                  <a:lnTo>
                    <a:pt x="640" y="770"/>
                  </a:lnTo>
                  <a:lnTo>
                    <a:pt x="699" y="757"/>
                  </a:lnTo>
                  <a:lnTo>
                    <a:pt x="759" y="744"/>
                  </a:lnTo>
                  <a:lnTo>
                    <a:pt x="811" y="724"/>
                  </a:lnTo>
                  <a:lnTo>
                    <a:pt x="858" y="704"/>
                  </a:lnTo>
                  <a:lnTo>
                    <a:pt x="910" y="671"/>
                  </a:lnTo>
                  <a:lnTo>
                    <a:pt x="950" y="638"/>
                  </a:lnTo>
                  <a:lnTo>
                    <a:pt x="996" y="599"/>
                  </a:lnTo>
                  <a:lnTo>
                    <a:pt x="1029" y="559"/>
                  </a:lnTo>
                  <a:lnTo>
                    <a:pt x="1062" y="513"/>
                  </a:lnTo>
                  <a:lnTo>
                    <a:pt x="1095" y="467"/>
                  </a:lnTo>
                  <a:lnTo>
                    <a:pt x="1115" y="414"/>
                  </a:lnTo>
                  <a:lnTo>
                    <a:pt x="1135" y="362"/>
                  </a:lnTo>
                  <a:lnTo>
                    <a:pt x="1155" y="309"/>
                  </a:lnTo>
                  <a:lnTo>
                    <a:pt x="1161" y="250"/>
                  </a:lnTo>
                  <a:lnTo>
                    <a:pt x="1161" y="191"/>
                  </a:lnTo>
                  <a:lnTo>
                    <a:pt x="1161" y="138"/>
                  </a:lnTo>
                  <a:lnTo>
                    <a:pt x="1155" y="92"/>
                  </a:lnTo>
                  <a:lnTo>
                    <a:pt x="1141" y="46"/>
                  </a:lnTo>
                  <a:lnTo>
                    <a:pt x="1128" y="0"/>
                  </a:lnTo>
                  <a:lnTo>
                    <a:pt x="1108" y="39"/>
                  </a:lnTo>
                  <a:lnTo>
                    <a:pt x="1089" y="79"/>
                  </a:lnTo>
                  <a:lnTo>
                    <a:pt x="1069" y="118"/>
                  </a:lnTo>
                  <a:lnTo>
                    <a:pt x="1042" y="158"/>
                  </a:lnTo>
                  <a:lnTo>
                    <a:pt x="990" y="223"/>
                  </a:lnTo>
                  <a:lnTo>
                    <a:pt x="917" y="276"/>
                  </a:lnTo>
                  <a:lnTo>
                    <a:pt x="884" y="303"/>
                  </a:lnTo>
                  <a:lnTo>
                    <a:pt x="844" y="322"/>
                  </a:lnTo>
                  <a:lnTo>
                    <a:pt x="805" y="342"/>
                  </a:lnTo>
                  <a:lnTo>
                    <a:pt x="765" y="362"/>
                  </a:lnTo>
                  <a:lnTo>
                    <a:pt x="719" y="375"/>
                  </a:lnTo>
                  <a:lnTo>
                    <a:pt x="673" y="382"/>
                  </a:lnTo>
                  <a:lnTo>
                    <a:pt x="627" y="388"/>
                  </a:lnTo>
                  <a:lnTo>
                    <a:pt x="580" y="388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9443" y="9687"/>
              <a:ext cx="1822" cy="1547"/>
            </a:xfrm>
            <a:custGeom>
              <a:avLst/>
              <a:gdLst/>
              <a:ahLst/>
              <a:cxnLst>
                <a:cxn ang="0">
                  <a:pos x="1822" y="191"/>
                </a:cxn>
                <a:cxn ang="0">
                  <a:pos x="1822" y="92"/>
                </a:cxn>
                <a:cxn ang="0">
                  <a:pos x="1809" y="0"/>
                </a:cxn>
                <a:cxn ang="0">
                  <a:pos x="1789" y="112"/>
                </a:cxn>
                <a:cxn ang="0">
                  <a:pos x="1756" y="223"/>
                </a:cxn>
                <a:cxn ang="0">
                  <a:pos x="1717" y="329"/>
                </a:cxn>
                <a:cxn ang="0">
                  <a:pos x="1670" y="434"/>
                </a:cxn>
                <a:cxn ang="0">
                  <a:pos x="1611" y="533"/>
                </a:cxn>
                <a:cxn ang="0">
                  <a:pos x="1545" y="625"/>
                </a:cxn>
                <a:cxn ang="0">
                  <a:pos x="1479" y="711"/>
                </a:cxn>
                <a:cxn ang="0">
                  <a:pos x="1400" y="790"/>
                </a:cxn>
                <a:cxn ang="0">
                  <a:pos x="1314" y="869"/>
                </a:cxn>
                <a:cxn ang="0">
                  <a:pos x="1221" y="935"/>
                </a:cxn>
                <a:cxn ang="0">
                  <a:pos x="1122" y="994"/>
                </a:cxn>
                <a:cxn ang="0">
                  <a:pos x="1023" y="1047"/>
                </a:cxn>
                <a:cxn ang="0">
                  <a:pos x="918" y="1086"/>
                </a:cxn>
                <a:cxn ang="0">
                  <a:pos x="806" y="1119"/>
                </a:cxn>
                <a:cxn ang="0">
                  <a:pos x="693" y="1145"/>
                </a:cxn>
                <a:cxn ang="0">
                  <a:pos x="575" y="1159"/>
                </a:cxn>
                <a:cxn ang="0">
                  <a:pos x="522" y="1165"/>
                </a:cxn>
                <a:cxn ang="0">
                  <a:pos x="462" y="1165"/>
                </a:cxn>
                <a:cxn ang="0">
                  <a:pos x="410" y="1165"/>
                </a:cxn>
                <a:cxn ang="0">
                  <a:pos x="357" y="1159"/>
                </a:cxn>
                <a:cxn ang="0">
                  <a:pos x="264" y="1152"/>
                </a:cxn>
                <a:cxn ang="0">
                  <a:pos x="172" y="1132"/>
                </a:cxn>
                <a:cxn ang="0">
                  <a:pos x="86" y="1112"/>
                </a:cxn>
                <a:cxn ang="0">
                  <a:pos x="0" y="1086"/>
                </a:cxn>
                <a:cxn ang="0">
                  <a:pos x="40" y="1185"/>
                </a:cxn>
                <a:cxn ang="0">
                  <a:pos x="80" y="1290"/>
                </a:cxn>
                <a:cxn ang="0">
                  <a:pos x="113" y="1402"/>
                </a:cxn>
                <a:cxn ang="0">
                  <a:pos x="139" y="1508"/>
                </a:cxn>
                <a:cxn ang="0">
                  <a:pos x="218" y="1527"/>
                </a:cxn>
                <a:cxn ang="0">
                  <a:pos x="297" y="1541"/>
                </a:cxn>
                <a:cxn ang="0">
                  <a:pos x="383" y="1547"/>
                </a:cxn>
                <a:cxn ang="0">
                  <a:pos x="469" y="1547"/>
                </a:cxn>
                <a:cxn ang="0">
                  <a:pos x="535" y="1547"/>
                </a:cxn>
                <a:cxn ang="0">
                  <a:pos x="608" y="1541"/>
                </a:cxn>
                <a:cxn ang="0">
                  <a:pos x="674" y="1534"/>
                </a:cxn>
                <a:cxn ang="0">
                  <a:pos x="740" y="1521"/>
                </a:cxn>
                <a:cxn ang="0">
                  <a:pos x="806" y="1508"/>
                </a:cxn>
                <a:cxn ang="0">
                  <a:pos x="872" y="1488"/>
                </a:cxn>
                <a:cxn ang="0">
                  <a:pos x="931" y="1468"/>
                </a:cxn>
                <a:cxn ang="0">
                  <a:pos x="997" y="1442"/>
                </a:cxn>
                <a:cxn ang="0">
                  <a:pos x="1116" y="1382"/>
                </a:cxn>
                <a:cxn ang="0">
                  <a:pos x="1228" y="1317"/>
                </a:cxn>
                <a:cxn ang="0">
                  <a:pos x="1334" y="1238"/>
                </a:cxn>
                <a:cxn ang="0">
                  <a:pos x="1426" y="1152"/>
                </a:cxn>
                <a:cxn ang="0">
                  <a:pos x="1518" y="1053"/>
                </a:cxn>
                <a:cxn ang="0">
                  <a:pos x="1591" y="948"/>
                </a:cxn>
                <a:cxn ang="0">
                  <a:pos x="1664" y="836"/>
                </a:cxn>
                <a:cxn ang="0">
                  <a:pos x="1717" y="717"/>
                </a:cxn>
                <a:cxn ang="0">
                  <a:pos x="1743" y="658"/>
                </a:cxn>
                <a:cxn ang="0">
                  <a:pos x="1763" y="592"/>
                </a:cxn>
                <a:cxn ang="0">
                  <a:pos x="1783" y="526"/>
                </a:cxn>
                <a:cxn ang="0">
                  <a:pos x="1796" y="461"/>
                </a:cxn>
                <a:cxn ang="0">
                  <a:pos x="1809" y="395"/>
                </a:cxn>
                <a:cxn ang="0">
                  <a:pos x="1816" y="329"/>
                </a:cxn>
                <a:cxn ang="0">
                  <a:pos x="1822" y="256"/>
                </a:cxn>
                <a:cxn ang="0">
                  <a:pos x="1822" y="191"/>
                </a:cxn>
              </a:cxnLst>
              <a:rect l="0" t="0" r="r" b="b"/>
              <a:pathLst>
                <a:path w="1822" h="1547">
                  <a:moveTo>
                    <a:pt x="1822" y="191"/>
                  </a:moveTo>
                  <a:lnTo>
                    <a:pt x="1822" y="92"/>
                  </a:lnTo>
                  <a:lnTo>
                    <a:pt x="1809" y="0"/>
                  </a:lnTo>
                  <a:lnTo>
                    <a:pt x="1789" y="112"/>
                  </a:lnTo>
                  <a:lnTo>
                    <a:pt x="1756" y="223"/>
                  </a:lnTo>
                  <a:lnTo>
                    <a:pt x="1717" y="329"/>
                  </a:lnTo>
                  <a:lnTo>
                    <a:pt x="1670" y="434"/>
                  </a:lnTo>
                  <a:lnTo>
                    <a:pt x="1611" y="533"/>
                  </a:lnTo>
                  <a:lnTo>
                    <a:pt x="1545" y="625"/>
                  </a:lnTo>
                  <a:lnTo>
                    <a:pt x="1479" y="711"/>
                  </a:lnTo>
                  <a:lnTo>
                    <a:pt x="1400" y="790"/>
                  </a:lnTo>
                  <a:lnTo>
                    <a:pt x="1314" y="869"/>
                  </a:lnTo>
                  <a:lnTo>
                    <a:pt x="1221" y="935"/>
                  </a:lnTo>
                  <a:lnTo>
                    <a:pt x="1122" y="994"/>
                  </a:lnTo>
                  <a:lnTo>
                    <a:pt x="1023" y="1047"/>
                  </a:lnTo>
                  <a:lnTo>
                    <a:pt x="918" y="1086"/>
                  </a:lnTo>
                  <a:lnTo>
                    <a:pt x="806" y="1119"/>
                  </a:lnTo>
                  <a:lnTo>
                    <a:pt x="693" y="1145"/>
                  </a:lnTo>
                  <a:lnTo>
                    <a:pt x="575" y="1159"/>
                  </a:lnTo>
                  <a:lnTo>
                    <a:pt x="522" y="1165"/>
                  </a:lnTo>
                  <a:lnTo>
                    <a:pt x="462" y="1165"/>
                  </a:lnTo>
                  <a:lnTo>
                    <a:pt x="410" y="1165"/>
                  </a:lnTo>
                  <a:lnTo>
                    <a:pt x="357" y="1159"/>
                  </a:lnTo>
                  <a:lnTo>
                    <a:pt x="264" y="1152"/>
                  </a:lnTo>
                  <a:lnTo>
                    <a:pt x="172" y="1132"/>
                  </a:lnTo>
                  <a:lnTo>
                    <a:pt x="86" y="1112"/>
                  </a:lnTo>
                  <a:lnTo>
                    <a:pt x="0" y="1086"/>
                  </a:lnTo>
                  <a:lnTo>
                    <a:pt x="40" y="1185"/>
                  </a:lnTo>
                  <a:lnTo>
                    <a:pt x="80" y="1290"/>
                  </a:lnTo>
                  <a:lnTo>
                    <a:pt x="113" y="1402"/>
                  </a:lnTo>
                  <a:lnTo>
                    <a:pt x="139" y="1508"/>
                  </a:lnTo>
                  <a:lnTo>
                    <a:pt x="218" y="1527"/>
                  </a:lnTo>
                  <a:lnTo>
                    <a:pt x="297" y="1541"/>
                  </a:lnTo>
                  <a:lnTo>
                    <a:pt x="383" y="1547"/>
                  </a:lnTo>
                  <a:lnTo>
                    <a:pt x="469" y="1547"/>
                  </a:lnTo>
                  <a:lnTo>
                    <a:pt x="535" y="1547"/>
                  </a:lnTo>
                  <a:lnTo>
                    <a:pt x="608" y="1541"/>
                  </a:lnTo>
                  <a:lnTo>
                    <a:pt x="674" y="1534"/>
                  </a:lnTo>
                  <a:lnTo>
                    <a:pt x="740" y="1521"/>
                  </a:lnTo>
                  <a:lnTo>
                    <a:pt x="806" y="1508"/>
                  </a:lnTo>
                  <a:lnTo>
                    <a:pt x="872" y="1488"/>
                  </a:lnTo>
                  <a:lnTo>
                    <a:pt x="931" y="1468"/>
                  </a:lnTo>
                  <a:lnTo>
                    <a:pt x="997" y="1442"/>
                  </a:lnTo>
                  <a:lnTo>
                    <a:pt x="1116" y="1382"/>
                  </a:lnTo>
                  <a:lnTo>
                    <a:pt x="1228" y="1317"/>
                  </a:lnTo>
                  <a:lnTo>
                    <a:pt x="1334" y="1238"/>
                  </a:lnTo>
                  <a:lnTo>
                    <a:pt x="1426" y="1152"/>
                  </a:lnTo>
                  <a:lnTo>
                    <a:pt x="1518" y="1053"/>
                  </a:lnTo>
                  <a:lnTo>
                    <a:pt x="1591" y="948"/>
                  </a:lnTo>
                  <a:lnTo>
                    <a:pt x="1664" y="836"/>
                  </a:lnTo>
                  <a:lnTo>
                    <a:pt x="1717" y="717"/>
                  </a:lnTo>
                  <a:lnTo>
                    <a:pt x="1743" y="658"/>
                  </a:lnTo>
                  <a:lnTo>
                    <a:pt x="1763" y="592"/>
                  </a:lnTo>
                  <a:lnTo>
                    <a:pt x="1783" y="526"/>
                  </a:lnTo>
                  <a:lnTo>
                    <a:pt x="1796" y="461"/>
                  </a:lnTo>
                  <a:lnTo>
                    <a:pt x="1809" y="395"/>
                  </a:lnTo>
                  <a:lnTo>
                    <a:pt x="1816" y="329"/>
                  </a:lnTo>
                  <a:lnTo>
                    <a:pt x="1822" y="256"/>
                  </a:lnTo>
                  <a:lnTo>
                    <a:pt x="1822" y="191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8929" y="8521"/>
              <a:ext cx="1953" cy="1166"/>
            </a:xfrm>
            <a:custGeom>
              <a:avLst/>
              <a:gdLst/>
              <a:ahLst/>
              <a:cxnLst>
                <a:cxn ang="0">
                  <a:pos x="1947" y="1067"/>
                </a:cxn>
                <a:cxn ang="0">
                  <a:pos x="1953" y="882"/>
                </a:cxn>
                <a:cxn ang="0">
                  <a:pos x="1914" y="698"/>
                </a:cxn>
                <a:cxn ang="0">
                  <a:pos x="1848" y="533"/>
                </a:cxn>
                <a:cxn ang="0">
                  <a:pos x="1755" y="389"/>
                </a:cxn>
                <a:cxn ang="0">
                  <a:pos x="1643" y="257"/>
                </a:cxn>
                <a:cxn ang="0">
                  <a:pos x="1504" y="151"/>
                </a:cxn>
                <a:cxn ang="0">
                  <a:pos x="1346" y="72"/>
                </a:cxn>
                <a:cxn ang="0">
                  <a:pos x="1174" y="20"/>
                </a:cxn>
                <a:cxn ang="0">
                  <a:pos x="1029" y="0"/>
                </a:cxn>
                <a:cxn ang="0">
                  <a:pos x="924" y="0"/>
                </a:cxn>
                <a:cxn ang="0">
                  <a:pos x="778" y="20"/>
                </a:cxn>
                <a:cxn ang="0">
                  <a:pos x="607" y="72"/>
                </a:cxn>
                <a:cxn ang="0">
                  <a:pos x="448" y="151"/>
                </a:cxn>
                <a:cxn ang="0">
                  <a:pos x="310" y="263"/>
                </a:cxn>
                <a:cxn ang="0">
                  <a:pos x="191" y="389"/>
                </a:cxn>
                <a:cxn ang="0">
                  <a:pos x="99" y="540"/>
                </a:cxn>
                <a:cxn ang="0">
                  <a:pos x="39" y="705"/>
                </a:cxn>
                <a:cxn ang="0">
                  <a:pos x="6" y="882"/>
                </a:cxn>
                <a:cxn ang="0">
                  <a:pos x="6" y="1073"/>
                </a:cxn>
                <a:cxn ang="0">
                  <a:pos x="39" y="1087"/>
                </a:cxn>
                <a:cxn ang="0">
                  <a:pos x="99" y="929"/>
                </a:cxn>
                <a:cxn ang="0">
                  <a:pos x="184" y="790"/>
                </a:cxn>
                <a:cxn ang="0">
                  <a:pos x="290" y="665"/>
                </a:cxn>
                <a:cxn ang="0">
                  <a:pos x="415" y="560"/>
                </a:cxn>
                <a:cxn ang="0">
                  <a:pos x="561" y="474"/>
                </a:cxn>
                <a:cxn ang="0">
                  <a:pos x="719" y="415"/>
                </a:cxn>
                <a:cxn ang="0">
                  <a:pos x="891" y="389"/>
                </a:cxn>
                <a:cxn ang="0">
                  <a:pos x="1062" y="389"/>
                </a:cxn>
                <a:cxn ang="0">
                  <a:pos x="1234" y="415"/>
                </a:cxn>
                <a:cxn ang="0">
                  <a:pos x="1392" y="474"/>
                </a:cxn>
                <a:cxn ang="0">
                  <a:pos x="1531" y="553"/>
                </a:cxn>
                <a:cxn ang="0">
                  <a:pos x="1663" y="659"/>
                </a:cxn>
                <a:cxn ang="0">
                  <a:pos x="1768" y="784"/>
                </a:cxn>
                <a:cxn ang="0">
                  <a:pos x="1854" y="929"/>
                </a:cxn>
                <a:cxn ang="0">
                  <a:pos x="1914" y="1080"/>
                </a:cxn>
              </a:cxnLst>
              <a:rect l="0" t="0" r="r" b="b"/>
              <a:pathLst>
                <a:path w="1953" h="1166">
                  <a:moveTo>
                    <a:pt x="1933" y="1166"/>
                  </a:moveTo>
                  <a:lnTo>
                    <a:pt x="1947" y="1067"/>
                  </a:lnTo>
                  <a:lnTo>
                    <a:pt x="1953" y="975"/>
                  </a:lnTo>
                  <a:lnTo>
                    <a:pt x="1953" y="882"/>
                  </a:lnTo>
                  <a:lnTo>
                    <a:pt x="1940" y="790"/>
                  </a:lnTo>
                  <a:lnTo>
                    <a:pt x="1914" y="698"/>
                  </a:lnTo>
                  <a:lnTo>
                    <a:pt x="1887" y="619"/>
                  </a:lnTo>
                  <a:lnTo>
                    <a:pt x="1848" y="533"/>
                  </a:lnTo>
                  <a:lnTo>
                    <a:pt x="1808" y="461"/>
                  </a:lnTo>
                  <a:lnTo>
                    <a:pt x="1755" y="389"/>
                  </a:lnTo>
                  <a:lnTo>
                    <a:pt x="1702" y="323"/>
                  </a:lnTo>
                  <a:lnTo>
                    <a:pt x="1643" y="257"/>
                  </a:lnTo>
                  <a:lnTo>
                    <a:pt x="1570" y="204"/>
                  </a:lnTo>
                  <a:lnTo>
                    <a:pt x="1504" y="151"/>
                  </a:lnTo>
                  <a:lnTo>
                    <a:pt x="1425" y="105"/>
                  </a:lnTo>
                  <a:lnTo>
                    <a:pt x="1346" y="72"/>
                  </a:lnTo>
                  <a:lnTo>
                    <a:pt x="1260" y="40"/>
                  </a:lnTo>
                  <a:lnTo>
                    <a:pt x="1174" y="20"/>
                  </a:lnTo>
                  <a:lnTo>
                    <a:pt x="1082" y="7"/>
                  </a:lnTo>
                  <a:lnTo>
                    <a:pt x="1029" y="0"/>
                  </a:lnTo>
                  <a:lnTo>
                    <a:pt x="976" y="0"/>
                  </a:lnTo>
                  <a:lnTo>
                    <a:pt x="924" y="0"/>
                  </a:lnTo>
                  <a:lnTo>
                    <a:pt x="864" y="7"/>
                  </a:lnTo>
                  <a:lnTo>
                    <a:pt x="778" y="20"/>
                  </a:lnTo>
                  <a:lnTo>
                    <a:pt x="686" y="40"/>
                  </a:lnTo>
                  <a:lnTo>
                    <a:pt x="607" y="72"/>
                  </a:lnTo>
                  <a:lnTo>
                    <a:pt x="528" y="112"/>
                  </a:lnTo>
                  <a:lnTo>
                    <a:pt x="448" y="151"/>
                  </a:lnTo>
                  <a:lnTo>
                    <a:pt x="376" y="204"/>
                  </a:lnTo>
                  <a:lnTo>
                    <a:pt x="310" y="263"/>
                  </a:lnTo>
                  <a:lnTo>
                    <a:pt x="250" y="323"/>
                  </a:lnTo>
                  <a:lnTo>
                    <a:pt x="191" y="389"/>
                  </a:lnTo>
                  <a:lnTo>
                    <a:pt x="145" y="461"/>
                  </a:lnTo>
                  <a:lnTo>
                    <a:pt x="99" y="540"/>
                  </a:lnTo>
                  <a:lnTo>
                    <a:pt x="66" y="619"/>
                  </a:lnTo>
                  <a:lnTo>
                    <a:pt x="39" y="705"/>
                  </a:lnTo>
                  <a:lnTo>
                    <a:pt x="13" y="790"/>
                  </a:lnTo>
                  <a:lnTo>
                    <a:pt x="6" y="882"/>
                  </a:lnTo>
                  <a:lnTo>
                    <a:pt x="0" y="975"/>
                  </a:lnTo>
                  <a:lnTo>
                    <a:pt x="6" y="1073"/>
                  </a:lnTo>
                  <a:lnTo>
                    <a:pt x="19" y="1166"/>
                  </a:lnTo>
                  <a:lnTo>
                    <a:pt x="39" y="1087"/>
                  </a:lnTo>
                  <a:lnTo>
                    <a:pt x="66" y="1008"/>
                  </a:lnTo>
                  <a:lnTo>
                    <a:pt x="99" y="929"/>
                  </a:lnTo>
                  <a:lnTo>
                    <a:pt x="138" y="856"/>
                  </a:lnTo>
                  <a:lnTo>
                    <a:pt x="184" y="790"/>
                  </a:lnTo>
                  <a:lnTo>
                    <a:pt x="237" y="724"/>
                  </a:lnTo>
                  <a:lnTo>
                    <a:pt x="290" y="665"/>
                  </a:lnTo>
                  <a:lnTo>
                    <a:pt x="356" y="606"/>
                  </a:lnTo>
                  <a:lnTo>
                    <a:pt x="415" y="560"/>
                  </a:lnTo>
                  <a:lnTo>
                    <a:pt x="488" y="514"/>
                  </a:lnTo>
                  <a:lnTo>
                    <a:pt x="561" y="474"/>
                  </a:lnTo>
                  <a:lnTo>
                    <a:pt x="640" y="441"/>
                  </a:lnTo>
                  <a:lnTo>
                    <a:pt x="719" y="415"/>
                  </a:lnTo>
                  <a:lnTo>
                    <a:pt x="805" y="395"/>
                  </a:lnTo>
                  <a:lnTo>
                    <a:pt x="891" y="389"/>
                  </a:lnTo>
                  <a:lnTo>
                    <a:pt x="976" y="382"/>
                  </a:lnTo>
                  <a:lnTo>
                    <a:pt x="1062" y="389"/>
                  </a:lnTo>
                  <a:lnTo>
                    <a:pt x="1148" y="395"/>
                  </a:lnTo>
                  <a:lnTo>
                    <a:pt x="1234" y="415"/>
                  </a:lnTo>
                  <a:lnTo>
                    <a:pt x="1313" y="441"/>
                  </a:lnTo>
                  <a:lnTo>
                    <a:pt x="1392" y="474"/>
                  </a:lnTo>
                  <a:lnTo>
                    <a:pt x="1465" y="514"/>
                  </a:lnTo>
                  <a:lnTo>
                    <a:pt x="1531" y="553"/>
                  </a:lnTo>
                  <a:lnTo>
                    <a:pt x="1597" y="606"/>
                  </a:lnTo>
                  <a:lnTo>
                    <a:pt x="1663" y="659"/>
                  </a:lnTo>
                  <a:lnTo>
                    <a:pt x="1716" y="718"/>
                  </a:lnTo>
                  <a:lnTo>
                    <a:pt x="1768" y="784"/>
                  </a:lnTo>
                  <a:lnTo>
                    <a:pt x="1815" y="856"/>
                  </a:lnTo>
                  <a:lnTo>
                    <a:pt x="1854" y="929"/>
                  </a:lnTo>
                  <a:lnTo>
                    <a:pt x="1887" y="1001"/>
                  </a:lnTo>
                  <a:lnTo>
                    <a:pt x="1914" y="1080"/>
                  </a:lnTo>
                  <a:lnTo>
                    <a:pt x="1933" y="1166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7371" y="6967"/>
              <a:ext cx="5069" cy="2713"/>
            </a:xfrm>
            <a:custGeom>
              <a:avLst/>
              <a:gdLst/>
              <a:ahLst/>
              <a:cxnLst>
                <a:cxn ang="0">
                  <a:pos x="2270" y="13"/>
                </a:cxn>
                <a:cxn ang="0">
                  <a:pos x="1894" y="79"/>
                </a:cxn>
                <a:cxn ang="0">
                  <a:pos x="1544" y="197"/>
                </a:cxn>
                <a:cxn ang="0">
                  <a:pos x="1214" y="369"/>
                </a:cxn>
                <a:cxn ang="0">
                  <a:pos x="917" y="579"/>
                </a:cxn>
                <a:cxn ang="0">
                  <a:pos x="653" y="830"/>
                </a:cxn>
                <a:cxn ang="0">
                  <a:pos x="429" y="1119"/>
                </a:cxn>
                <a:cxn ang="0">
                  <a:pos x="244" y="1435"/>
                </a:cxn>
                <a:cxn ang="0">
                  <a:pos x="112" y="1778"/>
                </a:cxn>
                <a:cxn ang="0">
                  <a:pos x="26" y="2147"/>
                </a:cxn>
                <a:cxn ang="0">
                  <a:pos x="0" y="2529"/>
                </a:cxn>
                <a:cxn ang="0">
                  <a:pos x="53" y="2417"/>
                </a:cxn>
                <a:cxn ang="0">
                  <a:pos x="138" y="2087"/>
                </a:cxn>
                <a:cxn ang="0">
                  <a:pos x="270" y="1778"/>
                </a:cxn>
                <a:cxn ang="0">
                  <a:pos x="435" y="1495"/>
                </a:cxn>
                <a:cxn ang="0">
                  <a:pos x="640" y="1231"/>
                </a:cxn>
                <a:cxn ang="0">
                  <a:pos x="878" y="1001"/>
                </a:cxn>
                <a:cxn ang="0">
                  <a:pos x="1135" y="803"/>
                </a:cxn>
                <a:cxn ang="0">
                  <a:pos x="1426" y="639"/>
                </a:cxn>
                <a:cxn ang="0">
                  <a:pos x="1736" y="507"/>
                </a:cxn>
                <a:cxn ang="0">
                  <a:pos x="2066" y="421"/>
                </a:cxn>
                <a:cxn ang="0">
                  <a:pos x="2416" y="382"/>
                </a:cxn>
                <a:cxn ang="0">
                  <a:pos x="2779" y="395"/>
                </a:cxn>
                <a:cxn ang="0">
                  <a:pos x="3135" y="454"/>
                </a:cxn>
                <a:cxn ang="0">
                  <a:pos x="3478" y="560"/>
                </a:cxn>
                <a:cxn ang="0">
                  <a:pos x="3795" y="711"/>
                </a:cxn>
                <a:cxn ang="0">
                  <a:pos x="4086" y="909"/>
                </a:cxn>
                <a:cxn ang="0">
                  <a:pos x="4343" y="1139"/>
                </a:cxn>
                <a:cxn ang="0">
                  <a:pos x="4567" y="1403"/>
                </a:cxn>
                <a:cxn ang="0">
                  <a:pos x="4759" y="1692"/>
                </a:cxn>
                <a:cxn ang="0">
                  <a:pos x="4911" y="2015"/>
                </a:cxn>
                <a:cxn ang="0">
                  <a:pos x="5010" y="2357"/>
                </a:cxn>
                <a:cxn ang="0">
                  <a:pos x="5062" y="2713"/>
                </a:cxn>
                <a:cxn ang="0">
                  <a:pos x="5069" y="2390"/>
                </a:cxn>
                <a:cxn ang="0">
                  <a:pos x="5016" y="2015"/>
                </a:cxn>
                <a:cxn ang="0">
                  <a:pos x="4917" y="1653"/>
                </a:cxn>
                <a:cxn ang="0">
                  <a:pos x="4765" y="1317"/>
                </a:cxn>
                <a:cxn ang="0">
                  <a:pos x="4567" y="1007"/>
                </a:cxn>
                <a:cxn ang="0">
                  <a:pos x="4323" y="737"/>
                </a:cxn>
                <a:cxn ang="0">
                  <a:pos x="4046" y="500"/>
                </a:cxn>
                <a:cxn ang="0">
                  <a:pos x="3742" y="303"/>
                </a:cxn>
                <a:cxn ang="0">
                  <a:pos x="3399" y="151"/>
                </a:cxn>
                <a:cxn ang="0">
                  <a:pos x="3043" y="46"/>
                </a:cxn>
                <a:cxn ang="0">
                  <a:pos x="2660" y="0"/>
                </a:cxn>
              </a:cxnLst>
              <a:rect l="0" t="0" r="r" b="b"/>
              <a:pathLst>
                <a:path w="5069" h="2713">
                  <a:moveTo>
                    <a:pt x="2528" y="0"/>
                  </a:moveTo>
                  <a:lnTo>
                    <a:pt x="2402" y="0"/>
                  </a:lnTo>
                  <a:lnTo>
                    <a:pt x="2270" y="13"/>
                  </a:lnTo>
                  <a:lnTo>
                    <a:pt x="2145" y="26"/>
                  </a:lnTo>
                  <a:lnTo>
                    <a:pt x="2020" y="46"/>
                  </a:lnTo>
                  <a:lnTo>
                    <a:pt x="1894" y="79"/>
                  </a:lnTo>
                  <a:lnTo>
                    <a:pt x="1775" y="112"/>
                  </a:lnTo>
                  <a:lnTo>
                    <a:pt x="1657" y="151"/>
                  </a:lnTo>
                  <a:lnTo>
                    <a:pt x="1544" y="197"/>
                  </a:lnTo>
                  <a:lnTo>
                    <a:pt x="1432" y="250"/>
                  </a:lnTo>
                  <a:lnTo>
                    <a:pt x="1320" y="303"/>
                  </a:lnTo>
                  <a:lnTo>
                    <a:pt x="1214" y="369"/>
                  </a:lnTo>
                  <a:lnTo>
                    <a:pt x="1115" y="435"/>
                  </a:lnTo>
                  <a:lnTo>
                    <a:pt x="1016" y="500"/>
                  </a:lnTo>
                  <a:lnTo>
                    <a:pt x="917" y="579"/>
                  </a:lnTo>
                  <a:lnTo>
                    <a:pt x="825" y="658"/>
                  </a:lnTo>
                  <a:lnTo>
                    <a:pt x="739" y="744"/>
                  </a:lnTo>
                  <a:lnTo>
                    <a:pt x="653" y="830"/>
                  </a:lnTo>
                  <a:lnTo>
                    <a:pt x="574" y="922"/>
                  </a:lnTo>
                  <a:lnTo>
                    <a:pt x="501" y="1021"/>
                  </a:lnTo>
                  <a:lnTo>
                    <a:pt x="429" y="1119"/>
                  </a:lnTo>
                  <a:lnTo>
                    <a:pt x="363" y="1218"/>
                  </a:lnTo>
                  <a:lnTo>
                    <a:pt x="303" y="1324"/>
                  </a:lnTo>
                  <a:lnTo>
                    <a:pt x="244" y="1435"/>
                  </a:lnTo>
                  <a:lnTo>
                    <a:pt x="198" y="1547"/>
                  </a:lnTo>
                  <a:lnTo>
                    <a:pt x="152" y="1659"/>
                  </a:lnTo>
                  <a:lnTo>
                    <a:pt x="112" y="1778"/>
                  </a:lnTo>
                  <a:lnTo>
                    <a:pt x="79" y="1896"/>
                  </a:lnTo>
                  <a:lnTo>
                    <a:pt x="46" y="2022"/>
                  </a:lnTo>
                  <a:lnTo>
                    <a:pt x="26" y="2147"/>
                  </a:lnTo>
                  <a:lnTo>
                    <a:pt x="13" y="2272"/>
                  </a:lnTo>
                  <a:lnTo>
                    <a:pt x="0" y="2403"/>
                  </a:lnTo>
                  <a:lnTo>
                    <a:pt x="0" y="2529"/>
                  </a:lnTo>
                  <a:lnTo>
                    <a:pt x="13" y="2529"/>
                  </a:lnTo>
                  <a:lnTo>
                    <a:pt x="26" y="2529"/>
                  </a:lnTo>
                  <a:lnTo>
                    <a:pt x="53" y="2417"/>
                  </a:lnTo>
                  <a:lnTo>
                    <a:pt x="72" y="2305"/>
                  </a:lnTo>
                  <a:lnTo>
                    <a:pt x="105" y="2199"/>
                  </a:lnTo>
                  <a:lnTo>
                    <a:pt x="138" y="2087"/>
                  </a:lnTo>
                  <a:lnTo>
                    <a:pt x="178" y="1982"/>
                  </a:lnTo>
                  <a:lnTo>
                    <a:pt x="218" y="1883"/>
                  </a:lnTo>
                  <a:lnTo>
                    <a:pt x="270" y="1778"/>
                  </a:lnTo>
                  <a:lnTo>
                    <a:pt x="323" y="1679"/>
                  </a:lnTo>
                  <a:lnTo>
                    <a:pt x="376" y="1587"/>
                  </a:lnTo>
                  <a:lnTo>
                    <a:pt x="435" y="1495"/>
                  </a:lnTo>
                  <a:lnTo>
                    <a:pt x="501" y="1403"/>
                  </a:lnTo>
                  <a:lnTo>
                    <a:pt x="567" y="1317"/>
                  </a:lnTo>
                  <a:lnTo>
                    <a:pt x="640" y="1231"/>
                  </a:lnTo>
                  <a:lnTo>
                    <a:pt x="713" y="1152"/>
                  </a:lnTo>
                  <a:lnTo>
                    <a:pt x="792" y="1073"/>
                  </a:lnTo>
                  <a:lnTo>
                    <a:pt x="878" y="1001"/>
                  </a:lnTo>
                  <a:lnTo>
                    <a:pt x="957" y="928"/>
                  </a:lnTo>
                  <a:lnTo>
                    <a:pt x="1049" y="863"/>
                  </a:lnTo>
                  <a:lnTo>
                    <a:pt x="1135" y="803"/>
                  </a:lnTo>
                  <a:lnTo>
                    <a:pt x="1234" y="744"/>
                  </a:lnTo>
                  <a:lnTo>
                    <a:pt x="1327" y="685"/>
                  </a:lnTo>
                  <a:lnTo>
                    <a:pt x="1426" y="639"/>
                  </a:lnTo>
                  <a:lnTo>
                    <a:pt x="1525" y="586"/>
                  </a:lnTo>
                  <a:lnTo>
                    <a:pt x="1630" y="546"/>
                  </a:lnTo>
                  <a:lnTo>
                    <a:pt x="1736" y="507"/>
                  </a:lnTo>
                  <a:lnTo>
                    <a:pt x="1848" y="474"/>
                  </a:lnTo>
                  <a:lnTo>
                    <a:pt x="1954" y="448"/>
                  </a:lnTo>
                  <a:lnTo>
                    <a:pt x="2066" y="421"/>
                  </a:lnTo>
                  <a:lnTo>
                    <a:pt x="2178" y="408"/>
                  </a:lnTo>
                  <a:lnTo>
                    <a:pt x="2297" y="388"/>
                  </a:lnTo>
                  <a:lnTo>
                    <a:pt x="2416" y="382"/>
                  </a:lnTo>
                  <a:lnTo>
                    <a:pt x="2528" y="382"/>
                  </a:lnTo>
                  <a:lnTo>
                    <a:pt x="2653" y="382"/>
                  </a:lnTo>
                  <a:lnTo>
                    <a:pt x="2779" y="395"/>
                  </a:lnTo>
                  <a:lnTo>
                    <a:pt x="2897" y="408"/>
                  </a:lnTo>
                  <a:lnTo>
                    <a:pt x="3016" y="428"/>
                  </a:lnTo>
                  <a:lnTo>
                    <a:pt x="3135" y="454"/>
                  </a:lnTo>
                  <a:lnTo>
                    <a:pt x="3254" y="481"/>
                  </a:lnTo>
                  <a:lnTo>
                    <a:pt x="3366" y="520"/>
                  </a:lnTo>
                  <a:lnTo>
                    <a:pt x="3478" y="560"/>
                  </a:lnTo>
                  <a:lnTo>
                    <a:pt x="3584" y="606"/>
                  </a:lnTo>
                  <a:lnTo>
                    <a:pt x="3690" y="658"/>
                  </a:lnTo>
                  <a:lnTo>
                    <a:pt x="3795" y="711"/>
                  </a:lnTo>
                  <a:lnTo>
                    <a:pt x="3894" y="770"/>
                  </a:lnTo>
                  <a:lnTo>
                    <a:pt x="3987" y="836"/>
                  </a:lnTo>
                  <a:lnTo>
                    <a:pt x="4086" y="909"/>
                  </a:lnTo>
                  <a:lnTo>
                    <a:pt x="4171" y="981"/>
                  </a:lnTo>
                  <a:lnTo>
                    <a:pt x="4257" y="1060"/>
                  </a:lnTo>
                  <a:lnTo>
                    <a:pt x="4343" y="1139"/>
                  </a:lnTo>
                  <a:lnTo>
                    <a:pt x="4422" y="1225"/>
                  </a:lnTo>
                  <a:lnTo>
                    <a:pt x="4501" y="1310"/>
                  </a:lnTo>
                  <a:lnTo>
                    <a:pt x="4567" y="1403"/>
                  </a:lnTo>
                  <a:lnTo>
                    <a:pt x="4640" y="1495"/>
                  </a:lnTo>
                  <a:lnTo>
                    <a:pt x="4699" y="1594"/>
                  </a:lnTo>
                  <a:lnTo>
                    <a:pt x="4759" y="1692"/>
                  </a:lnTo>
                  <a:lnTo>
                    <a:pt x="4812" y="1798"/>
                  </a:lnTo>
                  <a:lnTo>
                    <a:pt x="4864" y="1903"/>
                  </a:lnTo>
                  <a:lnTo>
                    <a:pt x="4911" y="2015"/>
                  </a:lnTo>
                  <a:lnTo>
                    <a:pt x="4950" y="2127"/>
                  </a:lnTo>
                  <a:lnTo>
                    <a:pt x="4983" y="2239"/>
                  </a:lnTo>
                  <a:lnTo>
                    <a:pt x="5010" y="2357"/>
                  </a:lnTo>
                  <a:lnTo>
                    <a:pt x="5036" y="2476"/>
                  </a:lnTo>
                  <a:lnTo>
                    <a:pt x="5049" y="2594"/>
                  </a:lnTo>
                  <a:lnTo>
                    <a:pt x="5062" y="2713"/>
                  </a:lnTo>
                  <a:lnTo>
                    <a:pt x="5069" y="2621"/>
                  </a:lnTo>
                  <a:lnTo>
                    <a:pt x="5069" y="2522"/>
                  </a:lnTo>
                  <a:lnTo>
                    <a:pt x="5069" y="2390"/>
                  </a:lnTo>
                  <a:lnTo>
                    <a:pt x="5056" y="2265"/>
                  </a:lnTo>
                  <a:lnTo>
                    <a:pt x="5043" y="2140"/>
                  </a:lnTo>
                  <a:lnTo>
                    <a:pt x="5016" y="2015"/>
                  </a:lnTo>
                  <a:lnTo>
                    <a:pt x="4990" y="1890"/>
                  </a:lnTo>
                  <a:lnTo>
                    <a:pt x="4957" y="1771"/>
                  </a:lnTo>
                  <a:lnTo>
                    <a:pt x="4917" y="1653"/>
                  </a:lnTo>
                  <a:lnTo>
                    <a:pt x="4871" y="1541"/>
                  </a:lnTo>
                  <a:lnTo>
                    <a:pt x="4818" y="1429"/>
                  </a:lnTo>
                  <a:lnTo>
                    <a:pt x="4765" y="1317"/>
                  </a:lnTo>
                  <a:lnTo>
                    <a:pt x="4699" y="1212"/>
                  </a:lnTo>
                  <a:lnTo>
                    <a:pt x="4633" y="1113"/>
                  </a:lnTo>
                  <a:lnTo>
                    <a:pt x="4567" y="1007"/>
                  </a:lnTo>
                  <a:lnTo>
                    <a:pt x="4488" y="915"/>
                  </a:lnTo>
                  <a:lnTo>
                    <a:pt x="4409" y="823"/>
                  </a:lnTo>
                  <a:lnTo>
                    <a:pt x="4323" y="737"/>
                  </a:lnTo>
                  <a:lnTo>
                    <a:pt x="4237" y="652"/>
                  </a:lnTo>
                  <a:lnTo>
                    <a:pt x="4145" y="573"/>
                  </a:lnTo>
                  <a:lnTo>
                    <a:pt x="4046" y="500"/>
                  </a:lnTo>
                  <a:lnTo>
                    <a:pt x="3947" y="428"/>
                  </a:lnTo>
                  <a:lnTo>
                    <a:pt x="3848" y="362"/>
                  </a:lnTo>
                  <a:lnTo>
                    <a:pt x="3742" y="303"/>
                  </a:lnTo>
                  <a:lnTo>
                    <a:pt x="3630" y="244"/>
                  </a:lnTo>
                  <a:lnTo>
                    <a:pt x="3518" y="191"/>
                  </a:lnTo>
                  <a:lnTo>
                    <a:pt x="3399" y="151"/>
                  </a:lnTo>
                  <a:lnTo>
                    <a:pt x="3287" y="112"/>
                  </a:lnTo>
                  <a:lnTo>
                    <a:pt x="3161" y="72"/>
                  </a:lnTo>
                  <a:lnTo>
                    <a:pt x="3043" y="46"/>
                  </a:lnTo>
                  <a:lnTo>
                    <a:pt x="2917" y="26"/>
                  </a:lnTo>
                  <a:lnTo>
                    <a:pt x="2792" y="7"/>
                  </a:lnTo>
                  <a:lnTo>
                    <a:pt x="2660" y="0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8150" y="7744"/>
              <a:ext cx="3511" cy="1943"/>
            </a:xfrm>
            <a:custGeom>
              <a:avLst/>
              <a:gdLst/>
              <a:ahLst/>
              <a:cxnLst>
                <a:cxn ang="0">
                  <a:pos x="3505" y="1580"/>
                </a:cxn>
                <a:cxn ang="0">
                  <a:pos x="3465" y="1337"/>
                </a:cxn>
                <a:cxn ang="0">
                  <a:pos x="3392" y="1106"/>
                </a:cxn>
                <a:cxn ang="0">
                  <a:pos x="3287" y="896"/>
                </a:cxn>
                <a:cxn ang="0">
                  <a:pos x="3155" y="698"/>
                </a:cxn>
                <a:cxn ang="0">
                  <a:pos x="3003" y="514"/>
                </a:cxn>
                <a:cxn ang="0">
                  <a:pos x="2825" y="362"/>
                </a:cxn>
                <a:cxn ang="0">
                  <a:pos x="2627" y="230"/>
                </a:cxn>
                <a:cxn ang="0">
                  <a:pos x="2415" y="125"/>
                </a:cxn>
                <a:cxn ang="0">
                  <a:pos x="2184" y="53"/>
                </a:cxn>
                <a:cxn ang="0">
                  <a:pos x="1940" y="7"/>
                </a:cxn>
                <a:cxn ang="0">
                  <a:pos x="1656" y="0"/>
                </a:cxn>
                <a:cxn ang="0">
                  <a:pos x="1399" y="33"/>
                </a:cxn>
                <a:cxn ang="0">
                  <a:pos x="1168" y="99"/>
                </a:cxn>
                <a:cxn ang="0">
                  <a:pos x="950" y="198"/>
                </a:cxn>
                <a:cxn ang="0">
                  <a:pos x="746" y="316"/>
                </a:cxn>
                <a:cxn ang="0">
                  <a:pos x="561" y="468"/>
                </a:cxn>
                <a:cxn ang="0">
                  <a:pos x="396" y="639"/>
                </a:cxn>
                <a:cxn ang="0">
                  <a:pos x="257" y="830"/>
                </a:cxn>
                <a:cxn ang="0">
                  <a:pos x="152" y="1040"/>
                </a:cxn>
                <a:cxn ang="0">
                  <a:pos x="66" y="1264"/>
                </a:cxn>
                <a:cxn ang="0">
                  <a:pos x="13" y="1508"/>
                </a:cxn>
                <a:cxn ang="0">
                  <a:pos x="0" y="1752"/>
                </a:cxn>
                <a:cxn ang="0">
                  <a:pos x="13" y="1864"/>
                </a:cxn>
                <a:cxn ang="0">
                  <a:pos x="53" y="1712"/>
                </a:cxn>
                <a:cxn ang="0">
                  <a:pos x="125" y="1488"/>
                </a:cxn>
                <a:cxn ang="0">
                  <a:pos x="224" y="1284"/>
                </a:cxn>
                <a:cxn ang="0">
                  <a:pos x="350" y="1087"/>
                </a:cxn>
                <a:cxn ang="0">
                  <a:pos x="607" y="810"/>
                </a:cxn>
                <a:cxn ang="0">
                  <a:pos x="792" y="672"/>
                </a:cxn>
                <a:cxn ang="0">
                  <a:pos x="990" y="560"/>
                </a:cxn>
                <a:cxn ang="0">
                  <a:pos x="1208" y="468"/>
                </a:cxn>
                <a:cxn ang="0">
                  <a:pos x="1432" y="408"/>
                </a:cxn>
                <a:cxn ang="0">
                  <a:pos x="1670" y="382"/>
                </a:cxn>
                <a:cxn ang="0">
                  <a:pos x="1920" y="388"/>
                </a:cxn>
                <a:cxn ang="0">
                  <a:pos x="2165" y="428"/>
                </a:cxn>
                <a:cxn ang="0">
                  <a:pos x="2396" y="500"/>
                </a:cxn>
                <a:cxn ang="0">
                  <a:pos x="2613" y="599"/>
                </a:cxn>
                <a:cxn ang="0">
                  <a:pos x="2811" y="731"/>
                </a:cxn>
                <a:cxn ang="0">
                  <a:pos x="2990" y="882"/>
                </a:cxn>
                <a:cxn ang="0">
                  <a:pos x="3142" y="1060"/>
                </a:cxn>
                <a:cxn ang="0">
                  <a:pos x="3280" y="1258"/>
                </a:cxn>
                <a:cxn ang="0">
                  <a:pos x="3386" y="1468"/>
                </a:cxn>
                <a:cxn ang="0">
                  <a:pos x="3458" y="1699"/>
                </a:cxn>
                <a:cxn ang="0">
                  <a:pos x="3505" y="1943"/>
                </a:cxn>
              </a:cxnLst>
              <a:rect l="0" t="0" r="r" b="b"/>
              <a:pathLst>
                <a:path w="3511" h="1943">
                  <a:moveTo>
                    <a:pt x="3511" y="1745"/>
                  </a:moveTo>
                  <a:lnTo>
                    <a:pt x="3511" y="1666"/>
                  </a:lnTo>
                  <a:lnTo>
                    <a:pt x="3505" y="1580"/>
                  </a:lnTo>
                  <a:lnTo>
                    <a:pt x="3498" y="1501"/>
                  </a:lnTo>
                  <a:lnTo>
                    <a:pt x="3478" y="1416"/>
                  </a:lnTo>
                  <a:lnTo>
                    <a:pt x="3465" y="1337"/>
                  </a:lnTo>
                  <a:lnTo>
                    <a:pt x="3445" y="1258"/>
                  </a:lnTo>
                  <a:lnTo>
                    <a:pt x="3419" y="1185"/>
                  </a:lnTo>
                  <a:lnTo>
                    <a:pt x="3392" y="1106"/>
                  </a:lnTo>
                  <a:lnTo>
                    <a:pt x="3359" y="1034"/>
                  </a:lnTo>
                  <a:lnTo>
                    <a:pt x="3326" y="961"/>
                  </a:lnTo>
                  <a:lnTo>
                    <a:pt x="3287" y="896"/>
                  </a:lnTo>
                  <a:lnTo>
                    <a:pt x="3247" y="823"/>
                  </a:lnTo>
                  <a:lnTo>
                    <a:pt x="3201" y="757"/>
                  </a:lnTo>
                  <a:lnTo>
                    <a:pt x="3155" y="698"/>
                  </a:lnTo>
                  <a:lnTo>
                    <a:pt x="3109" y="632"/>
                  </a:lnTo>
                  <a:lnTo>
                    <a:pt x="3056" y="573"/>
                  </a:lnTo>
                  <a:lnTo>
                    <a:pt x="3003" y="514"/>
                  </a:lnTo>
                  <a:lnTo>
                    <a:pt x="2944" y="461"/>
                  </a:lnTo>
                  <a:lnTo>
                    <a:pt x="2884" y="408"/>
                  </a:lnTo>
                  <a:lnTo>
                    <a:pt x="2825" y="362"/>
                  </a:lnTo>
                  <a:lnTo>
                    <a:pt x="2759" y="316"/>
                  </a:lnTo>
                  <a:lnTo>
                    <a:pt x="2699" y="270"/>
                  </a:lnTo>
                  <a:lnTo>
                    <a:pt x="2627" y="230"/>
                  </a:lnTo>
                  <a:lnTo>
                    <a:pt x="2561" y="191"/>
                  </a:lnTo>
                  <a:lnTo>
                    <a:pt x="2488" y="158"/>
                  </a:lnTo>
                  <a:lnTo>
                    <a:pt x="2415" y="125"/>
                  </a:lnTo>
                  <a:lnTo>
                    <a:pt x="2336" y="99"/>
                  </a:lnTo>
                  <a:lnTo>
                    <a:pt x="2264" y="72"/>
                  </a:lnTo>
                  <a:lnTo>
                    <a:pt x="2184" y="53"/>
                  </a:lnTo>
                  <a:lnTo>
                    <a:pt x="2105" y="33"/>
                  </a:lnTo>
                  <a:lnTo>
                    <a:pt x="2026" y="20"/>
                  </a:lnTo>
                  <a:lnTo>
                    <a:pt x="1940" y="7"/>
                  </a:lnTo>
                  <a:lnTo>
                    <a:pt x="1848" y="0"/>
                  </a:lnTo>
                  <a:lnTo>
                    <a:pt x="1755" y="0"/>
                  </a:lnTo>
                  <a:lnTo>
                    <a:pt x="1656" y="0"/>
                  </a:lnTo>
                  <a:lnTo>
                    <a:pt x="1564" y="7"/>
                  </a:lnTo>
                  <a:lnTo>
                    <a:pt x="1478" y="20"/>
                  </a:lnTo>
                  <a:lnTo>
                    <a:pt x="1399" y="33"/>
                  </a:lnTo>
                  <a:lnTo>
                    <a:pt x="1320" y="53"/>
                  </a:lnTo>
                  <a:lnTo>
                    <a:pt x="1241" y="72"/>
                  </a:lnTo>
                  <a:lnTo>
                    <a:pt x="1168" y="99"/>
                  </a:lnTo>
                  <a:lnTo>
                    <a:pt x="1089" y="125"/>
                  </a:lnTo>
                  <a:lnTo>
                    <a:pt x="1016" y="158"/>
                  </a:lnTo>
                  <a:lnTo>
                    <a:pt x="950" y="198"/>
                  </a:lnTo>
                  <a:lnTo>
                    <a:pt x="878" y="230"/>
                  </a:lnTo>
                  <a:lnTo>
                    <a:pt x="812" y="277"/>
                  </a:lnTo>
                  <a:lnTo>
                    <a:pt x="746" y="316"/>
                  </a:lnTo>
                  <a:lnTo>
                    <a:pt x="680" y="362"/>
                  </a:lnTo>
                  <a:lnTo>
                    <a:pt x="620" y="415"/>
                  </a:lnTo>
                  <a:lnTo>
                    <a:pt x="561" y="468"/>
                  </a:lnTo>
                  <a:lnTo>
                    <a:pt x="501" y="520"/>
                  </a:lnTo>
                  <a:lnTo>
                    <a:pt x="449" y="579"/>
                  </a:lnTo>
                  <a:lnTo>
                    <a:pt x="396" y="639"/>
                  </a:lnTo>
                  <a:lnTo>
                    <a:pt x="350" y="698"/>
                  </a:lnTo>
                  <a:lnTo>
                    <a:pt x="303" y="764"/>
                  </a:lnTo>
                  <a:lnTo>
                    <a:pt x="257" y="830"/>
                  </a:lnTo>
                  <a:lnTo>
                    <a:pt x="218" y="896"/>
                  </a:lnTo>
                  <a:lnTo>
                    <a:pt x="185" y="968"/>
                  </a:lnTo>
                  <a:lnTo>
                    <a:pt x="152" y="1040"/>
                  </a:lnTo>
                  <a:lnTo>
                    <a:pt x="119" y="1113"/>
                  </a:lnTo>
                  <a:lnTo>
                    <a:pt x="92" y="1192"/>
                  </a:lnTo>
                  <a:lnTo>
                    <a:pt x="66" y="1264"/>
                  </a:lnTo>
                  <a:lnTo>
                    <a:pt x="46" y="1343"/>
                  </a:lnTo>
                  <a:lnTo>
                    <a:pt x="26" y="1422"/>
                  </a:lnTo>
                  <a:lnTo>
                    <a:pt x="13" y="1508"/>
                  </a:lnTo>
                  <a:lnTo>
                    <a:pt x="6" y="1587"/>
                  </a:lnTo>
                  <a:lnTo>
                    <a:pt x="0" y="1673"/>
                  </a:lnTo>
                  <a:lnTo>
                    <a:pt x="0" y="1752"/>
                  </a:lnTo>
                  <a:lnTo>
                    <a:pt x="0" y="1811"/>
                  </a:lnTo>
                  <a:lnTo>
                    <a:pt x="6" y="1864"/>
                  </a:lnTo>
                  <a:lnTo>
                    <a:pt x="13" y="1864"/>
                  </a:lnTo>
                  <a:lnTo>
                    <a:pt x="20" y="1870"/>
                  </a:lnTo>
                  <a:lnTo>
                    <a:pt x="33" y="1791"/>
                  </a:lnTo>
                  <a:lnTo>
                    <a:pt x="53" y="1712"/>
                  </a:lnTo>
                  <a:lnTo>
                    <a:pt x="72" y="1640"/>
                  </a:lnTo>
                  <a:lnTo>
                    <a:pt x="99" y="1561"/>
                  </a:lnTo>
                  <a:lnTo>
                    <a:pt x="125" y="1488"/>
                  </a:lnTo>
                  <a:lnTo>
                    <a:pt x="152" y="1416"/>
                  </a:lnTo>
                  <a:lnTo>
                    <a:pt x="185" y="1350"/>
                  </a:lnTo>
                  <a:lnTo>
                    <a:pt x="224" y="1284"/>
                  </a:lnTo>
                  <a:lnTo>
                    <a:pt x="264" y="1218"/>
                  </a:lnTo>
                  <a:lnTo>
                    <a:pt x="303" y="1152"/>
                  </a:lnTo>
                  <a:lnTo>
                    <a:pt x="350" y="1087"/>
                  </a:lnTo>
                  <a:lnTo>
                    <a:pt x="396" y="1027"/>
                  </a:lnTo>
                  <a:lnTo>
                    <a:pt x="495" y="915"/>
                  </a:lnTo>
                  <a:lnTo>
                    <a:pt x="607" y="810"/>
                  </a:lnTo>
                  <a:lnTo>
                    <a:pt x="666" y="764"/>
                  </a:lnTo>
                  <a:lnTo>
                    <a:pt x="726" y="718"/>
                  </a:lnTo>
                  <a:lnTo>
                    <a:pt x="792" y="672"/>
                  </a:lnTo>
                  <a:lnTo>
                    <a:pt x="851" y="632"/>
                  </a:lnTo>
                  <a:lnTo>
                    <a:pt x="924" y="593"/>
                  </a:lnTo>
                  <a:lnTo>
                    <a:pt x="990" y="560"/>
                  </a:lnTo>
                  <a:lnTo>
                    <a:pt x="1062" y="527"/>
                  </a:lnTo>
                  <a:lnTo>
                    <a:pt x="1128" y="494"/>
                  </a:lnTo>
                  <a:lnTo>
                    <a:pt x="1208" y="468"/>
                  </a:lnTo>
                  <a:lnTo>
                    <a:pt x="1280" y="448"/>
                  </a:lnTo>
                  <a:lnTo>
                    <a:pt x="1353" y="428"/>
                  </a:lnTo>
                  <a:lnTo>
                    <a:pt x="1432" y="408"/>
                  </a:lnTo>
                  <a:lnTo>
                    <a:pt x="1511" y="395"/>
                  </a:lnTo>
                  <a:lnTo>
                    <a:pt x="1590" y="388"/>
                  </a:lnTo>
                  <a:lnTo>
                    <a:pt x="1670" y="382"/>
                  </a:lnTo>
                  <a:lnTo>
                    <a:pt x="1755" y="382"/>
                  </a:lnTo>
                  <a:lnTo>
                    <a:pt x="1835" y="382"/>
                  </a:lnTo>
                  <a:lnTo>
                    <a:pt x="1920" y="388"/>
                  </a:lnTo>
                  <a:lnTo>
                    <a:pt x="2006" y="395"/>
                  </a:lnTo>
                  <a:lnTo>
                    <a:pt x="2085" y="415"/>
                  </a:lnTo>
                  <a:lnTo>
                    <a:pt x="2165" y="428"/>
                  </a:lnTo>
                  <a:lnTo>
                    <a:pt x="2244" y="448"/>
                  </a:lnTo>
                  <a:lnTo>
                    <a:pt x="2316" y="474"/>
                  </a:lnTo>
                  <a:lnTo>
                    <a:pt x="2396" y="500"/>
                  </a:lnTo>
                  <a:lnTo>
                    <a:pt x="2468" y="533"/>
                  </a:lnTo>
                  <a:lnTo>
                    <a:pt x="2541" y="566"/>
                  </a:lnTo>
                  <a:lnTo>
                    <a:pt x="2613" y="599"/>
                  </a:lnTo>
                  <a:lnTo>
                    <a:pt x="2679" y="645"/>
                  </a:lnTo>
                  <a:lnTo>
                    <a:pt x="2745" y="685"/>
                  </a:lnTo>
                  <a:lnTo>
                    <a:pt x="2811" y="731"/>
                  </a:lnTo>
                  <a:lnTo>
                    <a:pt x="2871" y="777"/>
                  </a:lnTo>
                  <a:lnTo>
                    <a:pt x="2930" y="830"/>
                  </a:lnTo>
                  <a:lnTo>
                    <a:pt x="2990" y="882"/>
                  </a:lnTo>
                  <a:lnTo>
                    <a:pt x="3043" y="942"/>
                  </a:lnTo>
                  <a:lnTo>
                    <a:pt x="3095" y="1001"/>
                  </a:lnTo>
                  <a:lnTo>
                    <a:pt x="3142" y="1060"/>
                  </a:lnTo>
                  <a:lnTo>
                    <a:pt x="3194" y="1126"/>
                  </a:lnTo>
                  <a:lnTo>
                    <a:pt x="3234" y="1192"/>
                  </a:lnTo>
                  <a:lnTo>
                    <a:pt x="3280" y="1258"/>
                  </a:lnTo>
                  <a:lnTo>
                    <a:pt x="3313" y="1324"/>
                  </a:lnTo>
                  <a:lnTo>
                    <a:pt x="3353" y="1396"/>
                  </a:lnTo>
                  <a:lnTo>
                    <a:pt x="3386" y="1468"/>
                  </a:lnTo>
                  <a:lnTo>
                    <a:pt x="3412" y="1547"/>
                  </a:lnTo>
                  <a:lnTo>
                    <a:pt x="3439" y="1620"/>
                  </a:lnTo>
                  <a:lnTo>
                    <a:pt x="3458" y="1699"/>
                  </a:lnTo>
                  <a:lnTo>
                    <a:pt x="3478" y="1778"/>
                  </a:lnTo>
                  <a:lnTo>
                    <a:pt x="3491" y="1857"/>
                  </a:lnTo>
                  <a:lnTo>
                    <a:pt x="3505" y="1943"/>
                  </a:lnTo>
                  <a:lnTo>
                    <a:pt x="3511" y="1844"/>
                  </a:lnTo>
                  <a:lnTo>
                    <a:pt x="3511" y="1745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9820" y="9680"/>
              <a:ext cx="2231" cy="2226"/>
            </a:xfrm>
            <a:custGeom>
              <a:avLst/>
              <a:gdLst/>
              <a:ahLst/>
              <a:cxnLst>
                <a:cxn ang="0">
                  <a:pos x="184" y="1949"/>
                </a:cxn>
                <a:cxn ang="0">
                  <a:pos x="46" y="1949"/>
                </a:cxn>
                <a:cxn ang="0">
                  <a:pos x="0" y="1949"/>
                </a:cxn>
                <a:cxn ang="0">
                  <a:pos x="204" y="1982"/>
                </a:cxn>
                <a:cxn ang="0">
                  <a:pos x="402" y="2048"/>
                </a:cxn>
                <a:cxn ang="0">
                  <a:pos x="580" y="2127"/>
                </a:cxn>
                <a:cxn ang="0">
                  <a:pos x="759" y="2226"/>
                </a:cxn>
                <a:cxn ang="0">
                  <a:pos x="917" y="2167"/>
                </a:cxn>
                <a:cxn ang="0">
                  <a:pos x="1208" y="2015"/>
                </a:cxn>
                <a:cxn ang="0">
                  <a:pos x="1478" y="1824"/>
                </a:cxn>
                <a:cxn ang="0">
                  <a:pos x="1709" y="1587"/>
                </a:cxn>
                <a:cxn ang="0">
                  <a:pos x="1907" y="1324"/>
                </a:cxn>
                <a:cxn ang="0">
                  <a:pos x="2059" y="1027"/>
                </a:cxn>
                <a:cxn ang="0">
                  <a:pos x="2145" y="790"/>
                </a:cxn>
                <a:cxn ang="0">
                  <a:pos x="2184" y="626"/>
                </a:cxn>
                <a:cxn ang="0">
                  <a:pos x="2211" y="454"/>
                </a:cxn>
                <a:cxn ang="0">
                  <a:pos x="2224" y="283"/>
                </a:cxn>
                <a:cxn ang="0">
                  <a:pos x="2224" y="99"/>
                </a:cxn>
                <a:cxn ang="0">
                  <a:pos x="2204" y="99"/>
                </a:cxn>
                <a:cxn ang="0">
                  <a:pos x="2171" y="283"/>
                </a:cxn>
                <a:cxn ang="0">
                  <a:pos x="2125" y="468"/>
                </a:cxn>
                <a:cxn ang="0">
                  <a:pos x="2059" y="639"/>
                </a:cxn>
                <a:cxn ang="0">
                  <a:pos x="1980" y="810"/>
                </a:cxn>
                <a:cxn ang="0">
                  <a:pos x="1887" y="968"/>
                </a:cxn>
                <a:cxn ang="0">
                  <a:pos x="1782" y="1119"/>
                </a:cxn>
                <a:cxn ang="0">
                  <a:pos x="1663" y="1258"/>
                </a:cxn>
                <a:cxn ang="0">
                  <a:pos x="1531" y="1383"/>
                </a:cxn>
                <a:cxn ang="0">
                  <a:pos x="1392" y="1501"/>
                </a:cxn>
                <a:cxn ang="0">
                  <a:pos x="1247" y="1607"/>
                </a:cxn>
                <a:cxn ang="0">
                  <a:pos x="1082" y="1706"/>
                </a:cxn>
                <a:cxn ang="0">
                  <a:pos x="917" y="1785"/>
                </a:cxn>
                <a:cxn ang="0">
                  <a:pos x="745" y="1850"/>
                </a:cxn>
                <a:cxn ang="0">
                  <a:pos x="561" y="1897"/>
                </a:cxn>
                <a:cxn ang="0">
                  <a:pos x="376" y="1929"/>
                </a:cxn>
              </a:cxnLst>
              <a:rect l="0" t="0" r="r" b="b"/>
              <a:pathLst>
                <a:path w="2231" h="2226">
                  <a:moveTo>
                    <a:pt x="277" y="1943"/>
                  </a:moveTo>
                  <a:lnTo>
                    <a:pt x="184" y="1949"/>
                  </a:lnTo>
                  <a:lnTo>
                    <a:pt x="92" y="1949"/>
                  </a:lnTo>
                  <a:lnTo>
                    <a:pt x="46" y="1949"/>
                  </a:lnTo>
                  <a:lnTo>
                    <a:pt x="0" y="1949"/>
                  </a:lnTo>
                  <a:lnTo>
                    <a:pt x="105" y="1962"/>
                  </a:lnTo>
                  <a:lnTo>
                    <a:pt x="204" y="1982"/>
                  </a:lnTo>
                  <a:lnTo>
                    <a:pt x="303" y="2015"/>
                  </a:lnTo>
                  <a:lnTo>
                    <a:pt x="402" y="2048"/>
                  </a:lnTo>
                  <a:lnTo>
                    <a:pt x="495" y="2081"/>
                  </a:lnTo>
                  <a:lnTo>
                    <a:pt x="580" y="2127"/>
                  </a:lnTo>
                  <a:lnTo>
                    <a:pt x="673" y="2173"/>
                  </a:lnTo>
                  <a:lnTo>
                    <a:pt x="759" y="2226"/>
                  </a:lnTo>
                  <a:lnTo>
                    <a:pt x="917" y="2167"/>
                  </a:lnTo>
                  <a:lnTo>
                    <a:pt x="1062" y="2094"/>
                  </a:lnTo>
                  <a:lnTo>
                    <a:pt x="1208" y="2015"/>
                  </a:lnTo>
                  <a:lnTo>
                    <a:pt x="1346" y="1923"/>
                  </a:lnTo>
                  <a:lnTo>
                    <a:pt x="1478" y="1824"/>
                  </a:lnTo>
                  <a:lnTo>
                    <a:pt x="1597" y="1712"/>
                  </a:lnTo>
                  <a:lnTo>
                    <a:pt x="1709" y="1587"/>
                  </a:lnTo>
                  <a:lnTo>
                    <a:pt x="1815" y="1462"/>
                  </a:lnTo>
                  <a:lnTo>
                    <a:pt x="1907" y="1324"/>
                  </a:lnTo>
                  <a:lnTo>
                    <a:pt x="1986" y="1179"/>
                  </a:lnTo>
                  <a:lnTo>
                    <a:pt x="2059" y="1027"/>
                  </a:lnTo>
                  <a:lnTo>
                    <a:pt x="2118" y="869"/>
                  </a:lnTo>
                  <a:lnTo>
                    <a:pt x="2145" y="790"/>
                  </a:lnTo>
                  <a:lnTo>
                    <a:pt x="2165" y="711"/>
                  </a:lnTo>
                  <a:lnTo>
                    <a:pt x="2184" y="626"/>
                  </a:lnTo>
                  <a:lnTo>
                    <a:pt x="2198" y="540"/>
                  </a:lnTo>
                  <a:lnTo>
                    <a:pt x="2211" y="454"/>
                  </a:lnTo>
                  <a:lnTo>
                    <a:pt x="2224" y="369"/>
                  </a:lnTo>
                  <a:lnTo>
                    <a:pt x="2224" y="283"/>
                  </a:lnTo>
                  <a:lnTo>
                    <a:pt x="2231" y="198"/>
                  </a:lnTo>
                  <a:lnTo>
                    <a:pt x="2224" y="99"/>
                  </a:lnTo>
                  <a:lnTo>
                    <a:pt x="2217" y="0"/>
                  </a:lnTo>
                  <a:lnTo>
                    <a:pt x="2204" y="99"/>
                  </a:lnTo>
                  <a:lnTo>
                    <a:pt x="2191" y="191"/>
                  </a:lnTo>
                  <a:lnTo>
                    <a:pt x="2171" y="283"/>
                  </a:lnTo>
                  <a:lnTo>
                    <a:pt x="2151" y="375"/>
                  </a:lnTo>
                  <a:lnTo>
                    <a:pt x="2125" y="468"/>
                  </a:lnTo>
                  <a:lnTo>
                    <a:pt x="2092" y="553"/>
                  </a:lnTo>
                  <a:lnTo>
                    <a:pt x="2059" y="639"/>
                  </a:lnTo>
                  <a:lnTo>
                    <a:pt x="2019" y="724"/>
                  </a:lnTo>
                  <a:lnTo>
                    <a:pt x="1980" y="810"/>
                  </a:lnTo>
                  <a:lnTo>
                    <a:pt x="1934" y="889"/>
                  </a:lnTo>
                  <a:lnTo>
                    <a:pt x="1887" y="968"/>
                  </a:lnTo>
                  <a:lnTo>
                    <a:pt x="1835" y="1040"/>
                  </a:lnTo>
                  <a:lnTo>
                    <a:pt x="1782" y="1119"/>
                  </a:lnTo>
                  <a:lnTo>
                    <a:pt x="1722" y="1185"/>
                  </a:lnTo>
                  <a:lnTo>
                    <a:pt x="1663" y="1258"/>
                  </a:lnTo>
                  <a:lnTo>
                    <a:pt x="1597" y="1324"/>
                  </a:lnTo>
                  <a:lnTo>
                    <a:pt x="1531" y="1383"/>
                  </a:lnTo>
                  <a:lnTo>
                    <a:pt x="1465" y="1449"/>
                  </a:lnTo>
                  <a:lnTo>
                    <a:pt x="1392" y="1501"/>
                  </a:lnTo>
                  <a:lnTo>
                    <a:pt x="1320" y="1561"/>
                  </a:lnTo>
                  <a:lnTo>
                    <a:pt x="1247" y="1607"/>
                  </a:lnTo>
                  <a:lnTo>
                    <a:pt x="1168" y="1659"/>
                  </a:lnTo>
                  <a:lnTo>
                    <a:pt x="1082" y="1706"/>
                  </a:lnTo>
                  <a:lnTo>
                    <a:pt x="1003" y="1745"/>
                  </a:lnTo>
                  <a:lnTo>
                    <a:pt x="917" y="1785"/>
                  </a:lnTo>
                  <a:lnTo>
                    <a:pt x="831" y="1817"/>
                  </a:lnTo>
                  <a:lnTo>
                    <a:pt x="745" y="1850"/>
                  </a:lnTo>
                  <a:lnTo>
                    <a:pt x="653" y="1877"/>
                  </a:lnTo>
                  <a:lnTo>
                    <a:pt x="561" y="1897"/>
                  </a:lnTo>
                  <a:lnTo>
                    <a:pt x="468" y="1916"/>
                  </a:lnTo>
                  <a:lnTo>
                    <a:pt x="376" y="1929"/>
                  </a:lnTo>
                  <a:lnTo>
                    <a:pt x="277" y="1943"/>
                  </a:lnTo>
                  <a:close/>
                </a:path>
              </a:pathLst>
            </a:custGeom>
            <a:solidFill>
              <a:srgbClr val="EBEA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>
                <a:latin typeface="Cambria"/>
                <a:cs typeface="Cambria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179512" y="6143952"/>
            <a:ext cx="8784976" cy="6146"/>
          </a:xfrm>
          <a:prstGeom prst="line">
            <a:avLst/>
          </a:prstGeom>
          <a:ln w="22225">
            <a:solidFill>
              <a:srgbClr val="25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  <p:pic>
        <p:nvPicPr>
          <p:cNvPr id="29" name="Kép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29333"/>
          <a:stretch>
            <a:fillRect/>
          </a:stretch>
        </p:blipFill>
        <p:spPr>
          <a:xfrm>
            <a:off x="251520" y="908720"/>
            <a:ext cx="8712967" cy="28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504" y="616530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54AA5"/>
                </a:solidFill>
                <a:latin typeface="Cambria"/>
                <a:cs typeface="Cambria"/>
              </a:rPr>
              <a:t>Project co-funded by the European Union funds (ERDF, IPA, ENI)                                                                                   www.interreg-danube.eu/innoschool</a:t>
            </a:r>
          </a:p>
          <a:p>
            <a:endParaRPr lang="en-US" sz="1000" dirty="0">
              <a:solidFill>
                <a:srgbClr val="254AA5"/>
              </a:solidFill>
              <a:latin typeface="Cambria"/>
              <a:cs typeface="Cambria"/>
            </a:endParaRPr>
          </a:p>
        </p:txBody>
      </p:sp>
      <p:pic>
        <p:nvPicPr>
          <p:cNvPr id="28" name="Picture 27" descr="standard logo -image-Inno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2143140" cy="805275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974357089"/>
              </p:ext>
            </p:extLst>
          </p:nvPr>
        </p:nvGraphicFramePr>
        <p:xfrm>
          <a:off x="1788886" y="1597076"/>
          <a:ext cx="5625805" cy="416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3" name="Rectangle 8">
            <a:extLst>
              <a:ext uri="{FF2B5EF4-FFF2-40B4-BE49-F238E27FC236}">
                <a16:creationId xmlns:a16="http://schemas.microsoft.com/office/drawing/2014/main" id="{D318D0BB-B991-C24F-AE8E-C6E468A1BC75}"/>
              </a:ext>
            </a:extLst>
          </p:cNvPr>
          <p:cNvSpPr/>
          <p:nvPr/>
        </p:nvSpPr>
        <p:spPr>
          <a:xfrm>
            <a:off x="1152853" y="586402"/>
            <a:ext cx="7776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sr-Cyrl-RS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Кључни елементи </a:t>
            </a:r>
            <a:r>
              <a:rPr lang="sr-Latn-BA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ILS</a:t>
            </a:r>
            <a:r>
              <a:rPr lang="sr-Cyrl-RS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-а</a:t>
            </a:r>
            <a:r>
              <a:rPr lang="sr-Latn-BA" sz="2600" b="1" dirty="0">
                <a:solidFill>
                  <a:srgbClr val="254A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sz="2600" b="1" dirty="0">
              <a:solidFill>
                <a:srgbClr val="254AA6"/>
              </a:solidFill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94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theme/theme1.xml><?xml version="1.0" encoding="utf-8"?>
<a:theme xmlns:a="http://schemas.openxmlformats.org/drawingml/2006/main" name="Office-téma">
  <a:themeElements>
    <a:clrScheme name="Zsúp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</TotalTime>
  <Words>1620</Words>
  <Application>Microsoft Macintosh PowerPoint</Application>
  <PresentationFormat>On-screen Show (4:3)</PresentationFormat>
  <Paragraphs>221</Paragraphs>
  <Slides>29</Slides>
  <Notes>29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Monserrat</vt:lpstr>
      <vt:lpstr>Montserrat Regular</vt:lpstr>
      <vt:lpstr>Wingdings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it01</dc:creator>
  <cp:lastModifiedBy>Exchange 5</cp:lastModifiedBy>
  <cp:revision>228</cp:revision>
  <cp:lastPrinted>2018-12-23T20:08:45Z</cp:lastPrinted>
  <dcterms:created xsi:type="dcterms:W3CDTF">2017-01-12T09:50:50Z</dcterms:created>
  <dcterms:modified xsi:type="dcterms:W3CDTF">2020-09-15T19:23:00Z</dcterms:modified>
</cp:coreProperties>
</file>